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Lst>
  <p:notesMasterIdLst>
    <p:notesMasterId r:id="rId84"/>
  </p:notesMasterIdLst>
  <p:sldIdLst>
    <p:sldId id="317" r:id="rId4"/>
    <p:sldId id="321" r:id="rId5"/>
    <p:sldId id="322" r:id="rId6"/>
    <p:sldId id="324" r:id="rId7"/>
    <p:sldId id="326" r:id="rId8"/>
    <p:sldId id="338" r:id="rId9"/>
    <p:sldId id="366" r:id="rId10"/>
    <p:sldId id="367" r:id="rId11"/>
    <p:sldId id="368" r:id="rId12"/>
    <p:sldId id="369" r:id="rId13"/>
    <p:sldId id="371" r:id="rId14"/>
    <p:sldId id="339" r:id="rId15"/>
    <p:sldId id="343" r:id="rId16"/>
    <p:sldId id="340" r:id="rId17"/>
    <p:sldId id="337" r:id="rId18"/>
    <p:sldId id="325" r:id="rId19"/>
    <p:sldId id="341" r:id="rId20"/>
    <p:sldId id="323" r:id="rId21"/>
    <p:sldId id="345" r:id="rId22"/>
    <p:sldId id="344" r:id="rId23"/>
    <p:sldId id="272" r:id="rId24"/>
    <p:sldId id="273" r:id="rId25"/>
    <p:sldId id="274" r:id="rId26"/>
    <p:sldId id="275" r:id="rId27"/>
    <p:sldId id="276" r:id="rId28"/>
    <p:sldId id="277" r:id="rId29"/>
    <p:sldId id="278" r:id="rId30"/>
    <p:sldId id="370" r:id="rId31"/>
    <p:sldId id="346" r:id="rId32"/>
    <p:sldId id="347" r:id="rId33"/>
    <p:sldId id="348" r:id="rId34"/>
    <p:sldId id="349" r:id="rId35"/>
    <p:sldId id="350" r:id="rId36"/>
    <p:sldId id="351" r:id="rId37"/>
    <p:sldId id="352" r:id="rId38"/>
    <p:sldId id="353" r:id="rId39"/>
    <p:sldId id="354" r:id="rId40"/>
    <p:sldId id="284" r:id="rId41"/>
    <p:sldId id="285" r:id="rId42"/>
    <p:sldId id="286" r:id="rId43"/>
    <p:sldId id="288" r:id="rId44"/>
    <p:sldId id="289" r:id="rId45"/>
    <p:sldId id="290" r:id="rId46"/>
    <p:sldId id="291" r:id="rId47"/>
    <p:sldId id="292" r:id="rId48"/>
    <p:sldId id="293" r:id="rId49"/>
    <p:sldId id="294" r:id="rId50"/>
    <p:sldId id="295" r:id="rId51"/>
    <p:sldId id="327" r:id="rId52"/>
    <p:sldId id="328" r:id="rId53"/>
    <p:sldId id="329" r:id="rId54"/>
    <p:sldId id="330" r:id="rId55"/>
    <p:sldId id="331" r:id="rId56"/>
    <p:sldId id="332" r:id="rId57"/>
    <p:sldId id="333" r:id="rId58"/>
    <p:sldId id="379" r:id="rId59"/>
    <p:sldId id="336" r:id="rId60"/>
    <p:sldId id="299" r:id="rId61"/>
    <p:sldId id="300" r:id="rId62"/>
    <p:sldId id="301" r:id="rId63"/>
    <p:sldId id="302" r:id="rId64"/>
    <p:sldId id="303" r:id="rId65"/>
    <p:sldId id="304" r:id="rId66"/>
    <p:sldId id="305" r:id="rId67"/>
    <p:sldId id="306" r:id="rId68"/>
    <p:sldId id="307" r:id="rId69"/>
    <p:sldId id="308" r:id="rId70"/>
    <p:sldId id="309" r:id="rId71"/>
    <p:sldId id="310" r:id="rId72"/>
    <p:sldId id="311" r:id="rId73"/>
    <p:sldId id="312" r:id="rId74"/>
    <p:sldId id="313" r:id="rId75"/>
    <p:sldId id="315" r:id="rId76"/>
    <p:sldId id="373" r:id="rId77"/>
    <p:sldId id="374" r:id="rId78"/>
    <p:sldId id="375" r:id="rId79"/>
    <p:sldId id="376" r:id="rId80"/>
    <p:sldId id="377" r:id="rId81"/>
    <p:sldId id="378" r:id="rId82"/>
    <p:sldId id="380" r:id="rId8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theme" Target="theme/theme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E9B837-7139-42EB-9758-3F9E87C0D590}" type="doc">
      <dgm:prSet loTypeId="urn:microsoft.com/office/officeart/2005/8/layout/venn1" loCatId="relationship" qsTypeId="urn:microsoft.com/office/officeart/2005/8/quickstyle/simple1" qsCatId="simple" csTypeId="urn:microsoft.com/office/officeart/2005/8/colors/colorful2" csCatId="colorful" phldr="1"/>
      <dgm:spPr/>
    </dgm:pt>
    <dgm:pt modelId="{966CF2A2-1302-4C3E-818E-5BA165AF9119}">
      <dgm:prSet phldrT="[Text]"/>
      <dgm:spPr/>
      <dgm:t>
        <a:bodyPr/>
        <a:lstStyle/>
        <a:p>
          <a:r>
            <a:rPr lang="sr-Cyrl-BA" b="1" dirty="0" smtClean="0">
              <a:latin typeface="Times New Roman" pitchFamily="18" charset="0"/>
              <a:cs typeface="Times New Roman" pitchFamily="18" charset="0"/>
            </a:rPr>
            <a:t>Социјална компонента</a:t>
          </a:r>
          <a:endParaRPr lang="en-US" b="1" dirty="0">
            <a:latin typeface="Times New Roman" pitchFamily="18" charset="0"/>
            <a:cs typeface="Times New Roman" pitchFamily="18" charset="0"/>
          </a:endParaRPr>
        </a:p>
      </dgm:t>
    </dgm:pt>
    <dgm:pt modelId="{BEEAA10A-E3AA-43DD-940B-6D5C3BF286D7}" type="parTrans" cxnId="{1934887D-4EE0-44BE-B889-8556CEF0572A}">
      <dgm:prSet/>
      <dgm:spPr/>
      <dgm:t>
        <a:bodyPr/>
        <a:lstStyle/>
        <a:p>
          <a:endParaRPr lang="en-US"/>
        </a:p>
      </dgm:t>
    </dgm:pt>
    <dgm:pt modelId="{C138E8A8-56B5-4243-96C1-BCDCD984D310}" type="sibTrans" cxnId="{1934887D-4EE0-44BE-B889-8556CEF0572A}">
      <dgm:prSet/>
      <dgm:spPr/>
      <dgm:t>
        <a:bodyPr/>
        <a:lstStyle/>
        <a:p>
          <a:endParaRPr lang="en-US"/>
        </a:p>
      </dgm:t>
    </dgm:pt>
    <dgm:pt modelId="{D0696961-D202-4EC5-8EEA-8431A17A732A}">
      <dgm:prSet phldrT="[Text]"/>
      <dgm:spPr/>
      <dgm:t>
        <a:bodyPr/>
        <a:lstStyle/>
        <a:p>
          <a:r>
            <a:rPr lang="sr-Cyrl-BA" b="1" dirty="0" smtClean="0">
              <a:latin typeface="Times New Roman" pitchFamily="18" charset="0"/>
              <a:cs typeface="Times New Roman" pitchFamily="18" charset="0"/>
            </a:rPr>
            <a:t>Психичка компонента</a:t>
          </a:r>
          <a:endParaRPr lang="en-US" b="1" dirty="0">
            <a:latin typeface="Times New Roman" pitchFamily="18" charset="0"/>
            <a:cs typeface="Times New Roman" pitchFamily="18" charset="0"/>
          </a:endParaRPr>
        </a:p>
      </dgm:t>
    </dgm:pt>
    <dgm:pt modelId="{4DAB3874-7CEF-48A8-A116-B3F7311BC233}" type="parTrans" cxnId="{47E20920-16EA-4D5B-A3F8-0284464275CB}">
      <dgm:prSet/>
      <dgm:spPr/>
      <dgm:t>
        <a:bodyPr/>
        <a:lstStyle/>
        <a:p>
          <a:endParaRPr lang="en-US"/>
        </a:p>
      </dgm:t>
    </dgm:pt>
    <dgm:pt modelId="{312D70FA-D6F2-4B06-A830-9B06BEAAD1C6}" type="sibTrans" cxnId="{47E20920-16EA-4D5B-A3F8-0284464275CB}">
      <dgm:prSet/>
      <dgm:spPr/>
      <dgm:t>
        <a:bodyPr/>
        <a:lstStyle/>
        <a:p>
          <a:endParaRPr lang="en-US"/>
        </a:p>
      </dgm:t>
    </dgm:pt>
    <dgm:pt modelId="{415AFE4F-21BD-424B-8BA7-91F5CC2DDC69}">
      <dgm:prSet phldrT="[Text]"/>
      <dgm:spPr/>
      <dgm:t>
        <a:bodyPr/>
        <a:lstStyle/>
        <a:p>
          <a:r>
            <a:rPr lang="sr-Cyrl-BA" b="1" dirty="0" smtClean="0">
              <a:latin typeface="Times New Roman" pitchFamily="18" charset="0"/>
              <a:cs typeface="Times New Roman" pitchFamily="18" charset="0"/>
            </a:rPr>
            <a:t>Физичка компонента</a:t>
          </a:r>
          <a:endParaRPr lang="en-US" b="1" dirty="0">
            <a:latin typeface="Times New Roman" pitchFamily="18" charset="0"/>
            <a:cs typeface="Times New Roman" pitchFamily="18" charset="0"/>
          </a:endParaRPr>
        </a:p>
      </dgm:t>
    </dgm:pt>
    <dgm:pt modelId="{0875C0FF-E95F-4008-8573-553FA29C00ED}" type="parTrans" cxnId="{17589B32-F20F-430F-ABB2-BFADBADC9B17}">
      <dgm:prSet/>
      <dgm:spPr/>
      <dgm:t>
        <a:bodyPr/>
        <a:lstStyle/>
        <a:p>
          <a:endParaRPr lang="en-US"/>
        </a:p>
      </dgm:t>
    </dgm:pt>
    <dgm:pt modelId="{FD7E2F4F-2E81-40F5-9640-5DE05133B51F}" type="sibTrans" cxnId="{17589B32-F20F-430F-ABB2-BFADBADC9B17}">
      <dgm:prSet/>
      <dgm:spPr/>
      <dgm:t>
        <a:bodyPr/>
        <a:lstStyle/>
        <a:p>
          <a:endParaRPr lang="en-US"/>
        </a:p>
      </dgm:t>
    </dgm:pt>
    <dgm:pt modelId="{4879C69B-B9D5-4213-937F-DD8BA41DA372}" type="pres">
      <dgm:prSet presAssocID="{E2E9B837-7139-42EB-9758-3F9E87C0D590}" presName="compositeShape" presStyleCnt="0">
        <dgm:presLayoutVars>
          <dgm:chMax val="7"/>
          <dgm:dir/>
          <dgm:resizeHandles val="exact"/>
        </dgm:presLayoutVars>
      </dgm:prSet>
      <dgm:spPr/>
    </dgm:pt>
    <dgm:pt modelId="{F73B0B68-4A25-4C96-9D75-08574740BA23}" type="pres">
      <dgm:prSet presAssocID="{966CF2A2-1302-4C3E-818E-5BA165AF9119}" presName="circ1" presStyleLbl="vennNode1" presStyleIdx="0" presStyleCnt="3"/>
      <dgm:spPr/>
      <dgm:t>
        <a:bodyPr/>
        <a:lstStyle/>
        <a:p>
          <a:endParaRPr lang="en-US"/>
        </a:p>
      </dgm:t>
    </dgm:pt>
    <dgm:pt modelId="{461FF69B-A962-4CE2-93A1-DC936B3566E8}" type="pres">
      <dgm:prSet presAssocID="{966CF2A2-1302-4C3E-818E-5BA165AF9119}" presName="circ1Tx" presStyleLbl="revTx" presStyleIdx="0" presStyleCnt="0">
        <dgm:presLayoutVars>
          <dgm:chMax val="0"/>
          <dgm:chPref val="0"/>
          <dgm:bulletEnabled val="1"/>
        </dgm:presLayoutVars>
      </dgm:prSet>
      <dgm:spPr/>
      <dgm:t>
        <a:bodyPr/>
        <a:lstStyle/>
        <a:p>
          <a:endParaRPr lang="en-US"/>
        </a:p>
      </dgm:t>
    </dgm:pt>
    <dgm:pt modelId="{C7F7526C-6185-4735-97A7-95612862292F}" type="pres">
      <dgm:prSet presAssocID="{D0696961-D202-4EC5-8EEA-8431A17A732A}" presName="circ2" presStyleLbl="vennNode1" presStyleIdx="1" presStyleCnt="3"/>
      <dgm:spPr/>
      <dgm:t>
        <a:bodyPr/>
        <a:lstStyle/>
        <a:p>
          <a:endParaRPr lang="en-US"/>
        </a:p>
      </dgm:t>
    </dgm:pt>
    <dgm:pt modelId="{B74AEAB8-192B-4F3B-9166-75C393968B0B}" type="pres">
      <dgm:prSet presAssocID="{D0696961-D202-4EC5-8EEA-8431A17A732A}" presName="circ2Tx" presStyleLbl="revTx" presStyleIdx="0" presStyleCnt="0">
        <dgm:presLayoutVars>
          <dgm:chMax val="0"/>
          <dgm:chPref val="0"/>
          <dgm:bulletEnabled val="1"/>
        </dgm:presLayoutVars>
      </dgm:prSet>
      <dgm:spPr/>
      <dgm:t>
        <a:bodyPr/>
        <a:lstStyle/>
        <a:p>
          <a:endParaRPr lang="en-US"/>
        </a:p>
      </dgm:t>
    </dgm:pt>
    <dgm:pt modelId="{D11F31FD-F91A-4C9B-9FD1-579EF83E881B}" type="pres">
      <dgm:prSet presAssocID="{415AFE4F-21BD-424B-8BA7-91F5CC2DDC69}" presName="circ3" presStyleLbl="vennNode1" presStyleIdx="2" presStyleCnt="3"/>
      <dgm:spPr/>
      <dgm:t>
        <a:bodyPr/>
        <a:lstStyle/>
        <a:p>
          <a:endParaRPr lang="en-US"/>
        </a:p>
      </dgm:t>
    </dgm:pt>
    <dgm:pt modelId="{ADF8D975-FD31-4C62-A0E3-999C9F2CD831}" type="pres">
      <dgm:prSet presAssocID="{415AFE4F-21BD-424B-8BA7-91F5CC2DDC69}" presName="circ3Tx" presStyleLbl="revTx" presStyleIdx="0" presStyleCnt="0">
        <dgm:presLayoutVars>
          <dgm:chMax val="0"/>
          <dgm:chPref val="0"/>
          <dgm:bulletEnabled val="1"/>
        </dgm:presLayoutVars>
      </dgm:prSet>
      <dgm:spPr/>
      <dgm:t>
        <a:bodyPr/>
        <a:lstStyle/>
        <a:p>
          <a:endParaRPr lang="en-US"/>
        </a:p>
      </dgm:t>
    </dgm:pt>
  </dgm:ptLst>
  <dgm:cxnLst>
    <dgm:cxn modelId="{8AB0948C-1874-409E-9F56-71B5DE6DF2B9}" type="presOf" srcId="{D0696961-D202-4EC5-8EEA-8431A17A732A}" destId="{B74AEAB8-192B-4F3B-9166-75C393968B0B}" srcOrd="1" destOrd="0" presId="urn:microsoft.com/office/officeart/2005/8/layout/venn1"/>
    <dgm:cxn modelId="{47E20920-16EA-4D5B-A3F8-0284464275CB}" srcId="{E2E9B837-7139-42EB-9758-3F9E87C0D590}" destId="{D0696961-D202-4EC5-8EEA-8431A17A732A}" srcOrd="1" destOrd="0" parTransId="{4DAB3874-7CEF-48A8-A116-B3F7311BC233}" sibTransId="{312D70FA-D6F2-4B06-A830-9B06BEAAD1C6}"/>
    <dgm:cxn modelId="{EBE904B2-22E2-496E-8A0F-4D3C9012BBFA}" type="presOf" srcId="{415AFE4F-21BD-424B-8BA7-91F5CC2DDC69}" destId="{D11F31FD-F91A-4C9B-9FD1-579EF83E881B}" srcOrd="0" destOrd="0" presId="urn:microsoft.com/office/officeart/2005/8/layout/venn1"/>
    <dgm:cxn modelId="{438DC946-8093-4F9A-BCF4-C6C64D84DBCC}" type="presOf" srcId="{966CF2A2-1302-4C3E-818E-5BA165AF9119}" destId="{F73B0B68-4A25-4C96-9D75-08574740BA23}" srcOrd="0" destOrd="0" presId="urn:microsoft.com/office/officeart/2005/8/layout/venn1"/>
    <dgm:cxn modelId="{3AF3B3E7-5FA9-401B-9956-1640E55D170E}" type="presOf" srcId="{D0696961-D202-4EC5-8EEA-8431A17A732A}" destId="{C7F7526C-6185-4735-97A7-95612862292F}" srcOrd="0" destOrd="0" presId="urn:microsoft.com/office/officeart/2005/8/layout/venn1"/>
    <dgm:cxn modelId="{17589B32-F20F-430F-ABB2-BFADBADC9B17}" srcId="{E2E9B837-7139-42EB-9758-3F9E87C0D590}" destId="{415AFE4F-21BD-424B-8BA7-91F5CC2DDC69}" srcOrd="2" destOrd="0" parTransId="{0875C0FF-E95F-4008-8573-553FA29C00ED}" sibTransId="{FD7E2F4F-2E81-40F5-9640-5DE05133B51F}"/>
    <dgm:cxn modelId="{235695F0-5623-41EE-A9FE-EFC4FC6B21D9}" type="presOf" srcId="{E2E9B837-7139-42EB-9758-3F9E87C0D590}" destId="{4879C69B-B9D5-4213-937F-DD8BA41DA372}" srcOrd="0" destOrd="0" presId="urn:microsoft.com/office/officeart/2005/8/layout/venn1"/>
    <dgm:cxn modelId="{C92C5C79-5D75-4B0A-BB45-FAFA9CC729F3}" type="presOf" srcId="{966CF2A2-1302-4C3E-818E-5BA165AF9119}" destId="{461FF69B-A962-4CE2-93A1-DC936B3566E8}" srcOrd="1" destOrd="0" presId="urn:microsoft.com/office/officeart/2005/8/layout/venn1"/>
    <dgm:cxn modelId="{1934887D-4EE0-44BE-B889-8556CEF0572A}" srcId="{E2E9B837-7139-42EB-9758-3F9E87C0D590}" destId="{966CF2A2-1302-4C3E-818E-5BA165AF9119}" srcOrd="0" destOrd="0" parTransId="{BEEAA10A-E3AA-43DD-940B-6D5C3BF286D7}" sibTransId="{C138E8A8-56B5-4243-96C1-BCDCD984D310}"/>
    <dgm:cxn modelId="{B969A09E-8063-4452-AFC5-9030F01E9237}" type="presOf" srcId="{415AFE4F-21BD-424B-8BA7-91F5CC2DDC69}" destId="{ADF8D975-FD31-4C62-A0E3-999C9F2CD831}" srcOrd="1" destOrd="0" presId="urn:microsoft.com/office/officeart/2005/8/layout/venn1"/>
    <dgm:cxn modelId="{3147E407-4000-4738-9A4C-78F624F4631F}" type="presParOf" srcId="{4879C69B-B9D5-4213-937F-DD8BA41DA372}" destId="{F73B0B68-4A25-4C96-9D75-08574740BA23}" srcOrd="0" destOrd="0" presId="urn:microsoft.com/office/officeart/2005/8/layout/venn1"/>
    <dgm:cxn modelId="{8C77226E-3D8A-430A-AA3C-998AA809CFC3}" type="presParOf" srcId="{4879C69B-B9D5-4213-937F-DD8BA41DA372}" destId="{461FF69B-A962-4CE2-93A1-DC936B3566E8}" srcOrd="1" destOrd="0" presId="urn:microsoft.com/office/officeart/2005/8/layout/venn1"/>
    <dgm:cxn modelId="{90A5A1A0-7CBB-4BEA-A277-49E108D17661}" type="presParOf" srcId="{4879C69B-B9D5-4213-937F-DD8BA41DA372}" destId="{C7F7526C-6185-4735-97A7-95612862292F}" srcOrd="2" destOrd="0" presId="urn:microsoft.com/office/officeart/2005/8/layout/venn1"/>
    <dgm:cxn modelId="{7D0BDC58-E1BD-4278-87D1-59FCE3160221}" type="presParOf" srcId="{4879C69B-B9D5-4213-937F-DD8BA41DA372}" destId="{B74AEAB8-192B-4F3B-9166-75C393968B0B}" srcOrd="3" destOrd="0" presId="urn:microsoft.com/office/officeart/2005/8/layout/venn1"/>
    <dgm:cxn modelId="{C4871CCF-40A3-4951-8EB7-C00F052C9405}" type="presParOf" srcId="{4879C69B-B9D5-4213-937F-DD8BA41DA372}" destId="{D11F31FD-F91A-4C9B-9FD1-579EF83E881B}" srcOrd="4" destOrd="0" presId="urn:microsoft.com/office/officeart/2005/8/layout/venn1"/>
    <dgm:cxn modelId="{34298589-B274-4D62-9EEF-3F8F149305FE}" type="presParOf" srcId="{4879C69B-B9D5-4213-937F-DD8BA41DA372}" destId="{ADF8D975-FD31-4C62-A0E3-999C9F2CD831}" srcOrd="5" destOrd="0" presId="urn:microsoft.com/office/officeart/2005/8/layout/ven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B0B68-4A25-4C96-9D75-08574740BA23}">
      <dsp:nvSpPr>
        <dsp:cNvPr id="0" name=""/>
        <dsp:cNvSpPr/>
      </dsp:nvSpPr>
      <dsp:spPr>
        <a:xfrm>
          <a:off x="1375380" y="34289"/>
          <a:ext cx="1645919" cy="1645919"/>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sr-Cyrl-BA" sz="1400" b="1" kern="1200" dirty="0" smtClean="0">
              <a:latin typeface="Times New Roman" pitchFamily="18" charset="0"/>
              <a:cs typeface="Times New Roman" pitchFamily="18" charset="0"/>
            </a:rPr>
            <a:t>Социјална компонента</a:t>
          </a:r>
          <a:endParaRPr lang="en-US" sz="1400" b="1" kern="1200" dirty="0">
            <a:latin typeface="Times New Roman" pitchFamily="18" charset="0"/>
            <a:cs typeface="Times New Roman" pitchFamily="18" charset="0"/>
          </a:endParaRPr>
        </a:p>
      </dsp:txBody>
      <dsp:txXfrm>
        <a:off x="1594836" y="322325"/>
        <a:ext cx="1207007" cy="740663"/>
      </dsp:txXfrm>
    </dsp:sp>
    <dsp:sp modelId="{C7F7526C-6185-4735-97A7-95612862292F}">
      <dsp:nvSpPr>
        <dsp:cNvPr id="0" name=""/>
        <dsp:cNvSpPr/>
      </dsp:nvSpPr>
      <dsp:spPr>
        <a:xfrm>
          <a:off x="1969283" y="1062989"/>
          <a:ext cx="1645919" cy="1645919"/>
        </a:xfrm>
        <a:prstGeom prst="ellipse">
          <a:avLst/>
        </a:prstGeom>
        <a:solidFill>
          <a:schemeClr val="accent2">
            <a:alpha val="50000"/>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sr-Cyrl-BA" sz="1400" b="1" kern="1200" dirty="0" smtClean="0">
              <a:latin typeface="Times New Roman" pitchFamily="18" charset="0"/>
              <a:cs typeface="Times New Roman" pitchFamily="18" charset="0"/>
            </a:rPr>
            <a:t>Психичка компонента</a:t>
          </a:r>
          <a:endParaRPr lang="en-US" sz="1400" b="1" kern="1200" dirty="0">
            <a:latin typeface="Times New Roman" pitchFamily="18" charset="0"/>
            <a:cs typeface="Times New Roman" pitchFamily="18" charset="0"/>
          </a:endParaRPr>
        </a:p>
      </dsp:txBody>
      <dsp:txXfrm>
        <a:off x="2472660" y="1488185"/>
        <a:ext cx="987551" cy="905255"/>
      </dsp:txXfrm>
    </dsp:sp>
    <dsp:sp modelId="{D11F31FD-F91A-4C9B-9FD1-579EF83E881B}">
      <dsp:nvSpPr>
        <dsp:cNvPr id="0" name=""/>
        <dsp:cNvSpPr/>
      </dsp:nvSpPr>
      <dsp:spPr>
        <a:xfrm>
          <a:off x="781478" y="1062989"/>
          <a:ext cx="1645919" cy="1645919"/>
        </a:xfrm>
        <a:prstGeom prst="ellipse">
          <a:avLst/>
        </a:prstGeom>
        <a:solidFill>
          <a:schemeClr val="accent2">
            <a:alpha val="50000"/>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sr-Cyrl-BA" sz="1400" b="1" kern="1200" dirty="0" smtClean="0">
              <a:latin typeface="Times New Roman" pitchFamily="18" charset="0"/>
              <a:cs typeface="Times New Roman" pitchFamily="18" charset="0"/>
            </a:rPr>
            <a:t>Физичка компонента</a:t>
          </a:r>
          <a:endParaRPr lang="en-US" sz="1400" b="1" kern="1200" dirty="0">
            <a:latin typeface="Times New Roman" pitchFamily="18" charset="0"/>
            <a:cs typeface="Times New Roman" pitchFamily="18" charset="0"/>
          </a:endParaRPr>
        </a:p>
      </dsp:txBody>
      <dsp:txXfrm>
        <a:off x="936468" y="1488185"/>
        <a:ext cx="987551" cy="90525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Cyrl-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E96129-6B10-44D5-9F7F-3D29FCB13652}" type="datetimeFigureOut">
              <a:rPr lang="sr-Cyrl-RS" smtClean="0"/>
              <a:t>3.4.2020</a:t>
            </a:fld>
            <a:endParaRPr lang="sr-Cyrl-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Cyrl-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Cyrl-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28A6CE-33E6-4530-87D1-546EB5E00386}" type="slidenum">
              <a:rPr lang="sr-Cyrl-RS" smtClean="0"/>
              <a:t>‹#›</a:t>
            </a:fld>
            <a:endParaRPr lang="sr-Cyrl-RS"/>
          </a:p>
        </p:txBody>
      </p:sp>
    </p:spTree>
    <p:extLst>
      <p:ext uri="{BB962C8B-B14F-4D97-AF65-F5344CB8AC3E}">
        <p14:creationId xmlns:p14="http://schemas.microsoft.com/office/powerpoint/2010/main" val="58334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2D28A6CE-33E6-4530-87D1-546EB5E00386}" type="slidenum">
              <a:rPr lang="sr-Cyrl-RS" smtClean="0"/>
              <a:t>2</a:t>
            </a:fld>
            <a:endParaRPr lang="sr-Cyrl-RS"/>
          </a:p>
        </p:txBody>
      </p:sp>
    </p:spTree>
    <p:extLst>
      <p:ext uri="{BB962C8B-B14F-4D97-AF65-F5344CB8AC3E}">
        <p14:creationId xmlns:p14="http://schemas.microsoft.com/office/powerpoint/2010/main" val="2092043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C4635519-C804-48EA-9982-BAD3EE649145}" type="slidenum">
              <a:rPr lang="pl-PL"/>
              <a:pPr>
                <a:defRPr/>
              </a:pPr>
              <a:t>54</a:t>
            </a:fld>
            <a:endParaRPr lang="pl-PL"/>
          </a:p>
        </p:txBody>
      </p:sp>
      <p:sp>
        <p:nvSpPr>
          <p:cNvPr id="34818" name="Rectangle 2"/>
          <p:cNvSpPr>
            <a:spLocks noGrp="1" noRot="1" noChangeAspect="1" noChangeArrowheads="1" noTextEdit="1"/>
          </p:cNvSpPr>
          <p:nvPr>
            <p:ph type="sldImg"/>
          </p:nvPr>
        </p:nvSpPr>
        <p:spPr>
          <a:xfrm>
            <a:off x="1143000" y="685800"/>
            <a:ext cx="4572000" cy="3429000"/>
          </a:xfrm>
          <a:ln/>
        </p:spPr>
      </p:sp>
      <p:sp>
        <p:nvSpPr>
          <p:cNvPr id="34819"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0690F5DC-FB53-474D-BC3E-02CECCC047A9}" type="slidenum">
              <a:rPr lang="pl-PL"/>
              <a:pPr>
                <a:defRPr/>
              </a:pPr>
              <a:t>55</a:t>
            </a:fld>
            <a:endParaRPr lang="pl-PL"/>
          </a:p>
        </p:txBody>
      </p:sp>
      <p:sp>
        <p:nvSpPr>
          <p:cNvPr id="36866" name="Rectangle 2"/>
          <p:cNvSpPr>
            <a:spLocks noGrp="1" noRot="1" noChangeAspect="1" noChangeArrowheads="1" noTextEdit="1"/>
          </p:cNvSpPr>
          <p:nvPr>
            <p:ph type="sldImg"/>
          </p:nvPr>
        </p:nvSpPr>
        <p:spPr>
          <a:xfrm>
            <a:off x="1143000" y="685800"/>
            <a:ext cx="4572000" cy="3429000"/>
          </a:xfrm>
          <a:ln/>
        </p:spPr>
      </p:sp>
      <p:sp>
        <p:nvSpPr>
          <p:cNvPr id="36867"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B463B803-61E7-4021-B16E-0A127AAD3B1B}" type="slidenum">
              <a:rPr lang="pl-PL"/>
              <a:pPr>
                <a:defRPr/>
              </a:pPr>
              <a:t>57</a:t>
            </a:fld>
            <a:endParaRPr lang="pl-PL"/>
          </a:p>
        </p:txBody>
      </p:sp>
      <p:sp>
        <p:nvSpPr>
          <p:cNvPr id="43010" name="Rectangle 2"/>
          <p:cNvSpPr>
            <a:spLocks noGrp="1" noRot="1" noChangeAspect="1" noChangeArrowheads="1" noTextEdit="1"/>
          </p:cNvSpPr>
          <p:nvPr>
            <p:ph type="sldImg"/>
          </p:nvPr>
        </p:nvSpPr>
        <p:spPr>
          <a:xfrm>
            <a:off x="925719" y="685838"/>
            <a:ext cx="5006564" cy="3429182"/>
          </a:xfrm>
          <a:ln/>
        </p:spPr>
      </p:sp>
      <p:sp>
        <p:nvSpPr>
          <p:cNvPr id="43011"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Cyrl-RS" b="1" dirty="0" smtClean="0">
                <a:latin typeface="Times New Roman" pitchFamily="18" charset="0"/>
                <a:cs typeface="Times New Roman" pitchFamily="18" charset="0"/>
              </a:rPr>
              <a:t>економска</a:t>
            </a:r>
            <a:r>
              <a:rPr lang="en-AU" b="1"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анализа</a:t>
            </a:r>
            <a:r>
              <a:rPr lang="en-AU" b="1"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или</a:t>
            </a:r>
            <a:r>
              <a:rPr lang="en-AU" b="1" dirty="0" smtClean="0">
                <a:latin typeface="Times New Roman" pitchFamily="18" charset="0"/>
                <a:cs typeface="Times New Roman" pitchFamily="18" charset="0"/>
              </a:rPr>
              <a:t> – </a:t>
            </a:r>
            <a:r>
              <a:rPr lang="sr-Cyrl-RS" b="1" dirty="0" smtClean="0">
                <a:latin typeface="Times New Roman" pitchFamily="18" charset="0"/>
                <a:cs typeface="Times New Roman" pitchFamily="18" charset="0"/>
              </a:rPr>
              <a:t>анализа</a:t>
            </a:r>
            <a:r>
              <a:rPr lang="en-AU" b="1" dirty="0" smtClean="0">
                <a:latin typeface="Times New Roman" pitchFamily="18" charset="0"/>
                <a:cs typeface="Times New Roman" pitchFamily="18" charset="0"/>
              </a:rPr>
              <a:t> </a:t>
            </a:r>
            <a:r>
              <a:rPr lang="en-AU" b="1" dirty="0" smtClean="0">
                <a:solidFill>
                  <a:srgbClr val="C00000"/>
                </a:solidFill>
                <a:latin typeface="Times New Roman" pitchFamily="18" charset="0"/>
                <a:cs typeface="Times New Roman" pitchFamily="18" charset="0"/>
              </a:rPr>
              <a:t>INPUTA</a:t>
            </a:r>
            <a:r>
              <a:rPr lang="sr-Cyrl-BA" b="1" dirty="0" smtClean="0">
                <a:latin typeface="Times New Roman" pitchFamily="18" charset="0"/>
                <a:cs typeface="Times New Roman" pitchFamily="18" charset="0"/>
              </a:rPr>
              <a:t> </a:t>
            </a:r>
            <a:r>
              <a:rPr lang="en-AU" b="1"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и</a:t>
            </a:r>
            <a:r>
              <a:rPr lang="en-AU" b="1" dirty="0" smtClean="0">
                <a:latin typeface="Times New Roman" pitchFamily="18" charset="0"/>
                <a:cs typeface="Times New Roman" pitchFamily="18" charset="0"/>
              </a:rPr>
              <a:t> </a:t>
            </a:r>
            <a:r>
              <a:rPr lang="en-AU" b="1" dirty="0" smtClean="0">
                <a:solidFill>
                  <a:srgbClr val="C00000"/>
                </a:solidFill>
                <a:latin typeface="Times New Roman" pitchFamily="18" charset="0"/>
                <a:cs typeface="Times New Roman" pitchFamily="18" charset="0"/>
              </a:rPr>
              <a:t>OUTPUTA</a:t>
            </a:r>
            <a:endParaRPr lang="sr-Cyrl-BA" b="1" dirty="0" smtClean="0">
              <a:solidFill>
                <a:srgbClr val="C00000"/>
              </a:solidFill>
              <a:latin typeface="Times New Roman" pitchFamily="18" charset="0"/>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r-Cyrl-RS" dirty="0" smtClean="0">
                <a:latin typeface="Times New Roman" pitchFamily="18" charset="0"/>
                <a:cs typeface="Times New Roman" pitchFamily="18" charset="0"/>
              </a:rPr>
              <a:t>Евалуација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која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односи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на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ефикасност</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здравствених</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програма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активности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је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позната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као</a:t>
            </a:r>
            <a:r>
              <a:rPr lang="en-US"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економска</a:t>
            </a:r>
            <a:r>
              <a:rPr lang="en-US" b="1"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евалуација</a:t>
            </a:r>
            <a:r>
              <a:rPr lang="en-US" b="1"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она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се</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основи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бави</a:t>
            </a:r>
            <a:r>
              <a:rPr lang="en-US"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инпутима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улагањима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a:t>
            </a:r>
            <a:r>
              <a:rPr lang="en-US" b="1"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аутпутима</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t>
            </a:r>
            <a:r>
              <a:rPr lang="sr-Cyrl-RS" dirty="0" smtClean="0">
                <a:latin typeface="Times New Roman" pitchFamily="18" charset="0"/>
                <a:cs typeface="Times New Roman" pitchFamily="18" charset="0"/>
              </a:rPr>
              <a:t>тј</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резултатима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или</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исходима</a:t>
            </a:r>
            <a:r>
              <a:rPr lang="en-U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рада</a:t>
            </a:r>
            <a:r>
              <a:rPr lang="en-US" dirty="0" smtClean="0">
                <a:latin typeface="Times New Roman" pitchFamily="18" charset="0"/>
                <a:cs typeface="Times New Roman"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smtClean="0">
              <a:solidFill>
                <a:srgbClr val="C00000"/>
              </a:solidFill>
              <a:latin typeface="Times New Roman" pitchFamily="18" charset="0"/>
              <a:cs typeface="Times New Roman" pitchFamily="18" charset="0"/>
            </a:endParaRPr>
          </a:p>
          <a:p>
            <a:endParaRPr lang="sr-Cyrl-RS" dirty="0"/>
          </a:p>
        </p:txBody>
      </p:sp>
      <p:sp>
        <p:nvSpPr>
          <p:cNvPr id="4" name="Slide Number Placeholder 3"/>
          <p:cNvSpPr>
            <a:spLocks noGrp="1"/>
          </p:cNvSpPr>
          <p:nvPr>
            <p:ph type="sldNum" sz="quarter" idx="10"/>
          </p:nvPr>
        </p:nvSpPr>
        <p:spPr/>
        <p:txBody>
          <a:bodyPr/>
          <a:lstStyle/>
          <a:p>
            <a:fld id="{0E8CC5DE-FE1D-4B71-835D-E9D69DA6BBDA}"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62900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l" defTabSz="449263">
              <a:lnSpc>
                <a:spcPct val="95000"/>
              </a:lnSpc>
              <a:spcBef>
                <a:spcPts val="600"/>
              </a:spcBef>
              <a:buSzPct val="60000"/>
              <a:buFont typeface="Wingdings" pitchFamily="2" charset="2"/>
              <a:buChar char="q"/>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sr-Cyrl-RS" sz="1200" b="1" dirty="0" smtClean="0">
                <a:latin typeface="Times New Roman" pitchFamily="18" charset="0"/>
                <a:cs typeface="Times New Roman" pitchFamily="18" charset="0"/>
              </a:rPr>
              <a:t>помоћу</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методе</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економске</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анализе</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настојимо</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искористити</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ограничена</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средства</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најбољи</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начин</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односно</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тако</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да</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се</a:t>
            </a:r>
            <a:r>
              <a:rPr lang="en-GB" sz="1200"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добије</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највећа</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корист</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у</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односу</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на</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утрошена</a:t>
            </a:r>
            <a:r>
              <a:rPr lang="en-GB" sz="1200" b="1" dirty="0" smtClean="0">
                <a:latin typeface="Times New Roman" pitchFamily="18" charset="0"/>
                <a:cs typeface="Times New Roman" pitchFamily="18" charset="0"/>
              </a:rPr>
              <a:t> </a:t>
            </a:r>
            <a:r>
              <a:rPr lang="sr-Cyrl-RS" sz="1200" b="1" dirty="0" smtClean="0">
                <a:latin typeface="Times New Roman" pitchFamily="18" charset="0"/>
                <a:cs typeface="Times New Roman" pitchFamily="18" charset="0"/>
              </a:rPr>
              <a:t>средства</a:t>
            </a:r>
            <a:r>
              <a:rPr lang="en-GB" sz="1200" dirty="0" smtClean="0">
                <a:latin typeface="Times New Roman" pitchFamily="18" charset="0"/>
                <a:cs typeface="Times New Roman" pitchFamily="18" charset="0"/>
              </a:rPr>
              <a:t>.</a:t>
            </a:r>
          </a:p>
          <a:p>
            <a:pPr marL="331788" indent="-331788" algn="l" defTabSz="449263">
              <a:lnSpc>
                <a:spcPct val="95000"/>
              </a:lnSpc>
              <a:spcBef>
                <a:spcPts val="600"/>
              </a:spcBef>
              <a:buClr>
                <a:schemeClr val="hlink"/>
              </a:buClr>
              <a:buSzPct val="60000"/>
              <a:buFont typeface="Wingdings" pitchFamily="2" charset="2"/>
              <a:buNone/>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en-GB" sz="1200" dirty="0" smtClean="0">
              <a:latin typeface="Times New Roman" pitchFamily="18" charset="0"/>
              <a:cs typeface="Times New Roman" pitchFamily="18" charset="0"/>
            </a:endParaRPr>
          </a:p>
          <a:p>
            <a:pPr marL="342900" indent="-342900" algn="l" defTabSz="449263">
              <a:spcBef>
                <a:spcPts val="600"/>
              </a:spcBef>
              <a:buSzPct val="60000"/>
              <a:buFont typeface="Wingdings" pitchFamily="2" charset="2"/>
              <a:buChar char="q"/>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sr-Cyrl-RS" sz="1200" b="1" i="1" dirty="0" smtClean="0">
                <a:latin typeface="Times New Roman" pitchFamily="18" charset="0"/>
                <a:cs typeface="Times New Roman" pitchFamily="18" charset="0"/>
              </a:rPr>
              <a:t>методе</a:t>
            </a:r>
            <a:r>
              <a:rPr lang="en-GB" sz="1200" b="1" i="1" dirty="0" smtClean="0">
                <a:latin typeface="Times New Roman" pitchFamily="18" charset="0"/>
                <a:cs typeface="Times New Roman" pitchFamily="18" charset="0"/>
              </a:rPr>
              <a:t> </a:t>
            </a:r>
            <a:r>
              <a:rPr lang="sr-Cyrl-RS" sz="1200" b="1" i="1" dirty="0" smtClean="0">
                <a:latin typeface="Times New Roman" pitchFamily="18" charset="0"/>
                <a:cs typeface="Times New Roman" pitchFamily="18" charset="0"/>
              </a:rPr>
              <a:t>економске</a:t>
            </a:r>
            <a:r>
              <a:rPr lang="en-GB" sz="1200" b="1" i="1" dirty="0" smtClean="0">
                <a:latin typeface="Times New Roman" pitchFamily="18" charset="0"/>
                <a:cs typeface="Times New Roman" pitchFamily="18" charset="0"/>
              </a:rPr>
              <a:t> </a:t>
            </a:r>
            <a:r>
              <a:rPr lang="sr-Cyrl-RS" sz="1200" b="1" i="1" dirty="0" smtClean="0">
                <a:latin typeface="Times New Roman" pitchFamily="18" charset="0"/>
                <a:cs typeface="Times New Roman" pitchFamily="18" charset="0"/>
              </a:rPr>
              <a:t>анализе</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су</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од</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интереса</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за</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државу</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здравствено</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осигуравајуће</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друштво</a:t>
            </a:r>
            <a:r>
              <a:rPr lang="en-GB" sz="1200" dirty="0" smtClean="0">
                <a:latin typeface="Times New Roman" pitchFamily="18" charset="0"/>
                <a:cs typeface="Times New Roman" pitchFamily="18" charset="0"/>
              </a:rPr>
              <a:t>,</a:t>
            </a:r>
            <a:r>
              <a:rPr lang="sr-Cyrl-BA"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фармацеутску</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индустрију</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болнице</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друге</a:t>
            </a:r>
            <a:r>
              <a:rPr lang="en-GB"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послодавце</a:t>
            </a:r>
            <a:r>
              <a:rPr lang="en-GB" sz="1200" dirty="0" smtClean="0">
                <a:latin typeface="Times New Roman" pitchFamily="18" charset="0"/>
                <a:cs typeface="Times New Roman" pitchFamily="18" charset="0"/>
              </a:rPr>
              <a:t> </a:t>
            </a:r>
            <a:endParaRPr lang="en-GB"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E8CC5DE-FE1D-4B71-835D-E9D69DA6BBDA}"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3655888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ct val="100000"/>
              <a:defRPr/>
            </a:pPr>
            <a:r>
              <a:rPr lang="sr-Cyrl-RS" sz="1200" dirty="0" smtClean="0"/>
              <a:t>Мерење</a:t>
            </a:r>
            <a:r>
              <a:rPr lang="sr-Latn-CS" sz="1200" dirty="0" smtClean="0"/>
              <a:t> </a:t>
            </a:r>
            <a:r>
              <a:rPr lang="sr-Cyrl-RS" sz="1200" dirty="0" smtClean="0"/>
              <a:t>трошкова</a:t>
            </a:r>
            <a:r>
              <a:rPr lang="sr-Latn-CS" sz="1200" dirty="0" smtClean="0"/>
              <a:t> </a:t>
            </a:r>
            <a:r>
              <a:rPr lang="sr-Cyrl-RS" sz="1200" dirty="0" smtClean="0"/>
              <a:t>је</a:t>
            </a:r>
            <a:r>
              <a:rPr lang="sr-Latn-CS" sz="1200" dirty="0" smtClean="0"/>
              <a:t> </a:t>
            </a:r>
            <a:r>
              <a:rPr lang="sr-Cyrl-RS" sz="1200" dirty="0" smtClean="0"/>
              <a:t>увек</a:t>
            </a:r>
            <a:r>
              <a:rPr lang="sr-Latn-CS" sz="1200" dirty="0" smtClean="0"/>
              <a:t> </a:t>
            </a:r>
            <a:r>
              <a:rPr lang="sr-Cyrl-RS" sz="1200" dirty="0" smtClean="0"/>
              <a:t>у</a:t>
            </a:r>
            <a:r>
              <a:rPr lang="sr-Latn-CS" sz="1200" dirty="0" smtClean="0"/>
              <a:t> </a:t>
            </a:r>
            <a:r>
              <a:rPr lang="sr-Cyrl-RS" sz="1200" dirty="0" smtClean="0"/>
              <a:t>новчаним</a:t>
            </a:r>
            <a:r>
              <a:rPr lang="sr-Latn-CS" sz="1200" dirty="0" smtClean="0"/>
              <a:t> </a:t>
            </a:r>
            <a:r>
              <a:rPr lang="sr-Cyrl-RS" sz="1200" dirty="0" smtClean="0"/>
              <a:t>јединицама</a:t>
            </a:r>
            <a:r>
              <a:rPr lang="sr-Latn-CS" sz="1200" dirty="0" smtClean="0"/>
              <a:t>.</a:t>
            </a:r>
          </a:p>
          <a:p>
            <a:pPr>
              <a:buSzPct val="100000"/>
              <a:defRPr/>
            </a:pPr>
            <a:r>
              <a:rPr lang="sr-Cyrl-RS" sz="1200" dirty="0" smtClean="0"/>
              <a:t>Исходи</a:t>
            </a:r>
            <a:r>
              <a:rPr lang="sr-Latn-CS" sz="1200" dirty="0" smtClean="0"/>
              <a:t> – </a:t>
            </a:r>
            <a:r>
              <a:rPr lang="sr-Cyrl-RS" sz="1200" dirty="0" smtClean="0"/>
              <a:t>ефекти</a:t>
            </a:r>
            <a:r>
              <a:rPr lang="sr-Latn-CS" sz="1200" dirty="0" smtClean="0"/>
              <a:t> </a:t>
            </a:r>
            <a:r>
              <a:rPr lang="sr-Cyrl-RS" sz="1200" dirty="0" smtClean="0"/>
              <a:t>могу</a:t>
            </a:r>
            <a:r>
              <a:rPr lang="sr-Latn-CS" sz="1200" dirty="0" smtClean="0"/>
              <a:t> </a:t>
            </a:r>
            <a:r>
              <a:rPr lang="sr-Cyrl-RS" sz="1200" dirty="0" smtClean="0"/>
              <a:t>да</a:t>
            </a:r>
            <a:r>
              <a:rPr lang="sr-Latn-CS" sz="1200" dirty="0" smtClean="0"/>
              <a:t> </a:t>
            </a:r>
            <a:r>
              <a:rPr lang="sr-Cyrl-RS" sz="1200" dirty="0" smtClean="0"/>
              <a:t>буду</a:t>
            </a:r>
            <a:r>
              <a:rPr lang="sr-Latn-CS" sz="1200" dirty="0" smtClean="0"/>
              <a:t> </a:t>
            </a:r>
            <a:r>
              <a:rPr lang="sr-Cyrl-RS" sz="1200" dirty="0" smtClean="0"/>
              <a:t>приказани</a:t>
            </a:r>
            <a:r>
              <a:rPr lang="sr-Latn-CS" sz="1200" dirty="0" smtClean="0"/>
              <a:t> </a:t>
            </a:r>
            <a:r>
              <a:rPr lang="sr-Cyrl-RS" sz="1200" dirty="0" smtClean="0"/>
              <a:t>у</a:t>
            </a:r>
            <a:r>
              <a:rPr lang="sr-Latn-CS" sz="1200" dirty="0" smtClean="0"/>
              <a:t> </a:t>
            </a:r>
            <a:r>
              <a:rPr lang="sr-Cyrl-RS" sz="1200" dirty="0" smtClean="0"/>
              <a:t>различитим</a:t>
            </a:r>
            <a:r>
              <a:rPr lang="sr-Latn-CS" sz="1200" dirty="0" smtClean="0"/>
              <a:t> </a:t>
            </a:r>
            <a:r>
              <a:rPr lang="sr-Cyrl-RS" sz="1200" dirty="0" smtClean="0"/>
              <a:t>јединицама</a:t>
            </a:r>
            <a:r>
              <a:rPr lang="sr-Latn-CS" sz="1200" dirty="0" smtClean="0"/>
              <a:t> </a:t>
            </a:r>
            <a:r>
              <a:rPr lang="sr-Cyrl-RS" sz="1200" dirty="0" smtClean="0"/>
              <a:t>што</a:t>
            </a:r>
            <a:r>
              <a:rPr lang="sr-Latn-CS" sz="1200" dirty="0" smtClean="0"/>
              <a:t> </a:t>
            </a:r>
            <a:r>
              <a:rPr lang="sr-Cyrl-RS" sz="1200" dirty="0" smtClean="0"/>
              <a:t>одређује</a:t>
            </a:r>
            <a:r>
              <a:rPr lang="sr-Latn-CS" sz="1200" dirty="0" smtClean="0"/>
              <a:t> </a:t>
            </a:r>
            <a:r>
              <a:rPr lang="sr-Cyrl-RS" sz="1200" dirty="0" smtClean="0"/>
              <a:t>тип</a:t>
            </a:r>
            <a:r>
              <a:rPr lang="sr-Latn-CS" sz="1200" dirty="0" smtClean="0"/>
              <a:t> </a:t>
            </a:r>
            <a:r>
              <a:rPr lang="sr-Cyrl-RS" sz="1200" dirty="0" smtClean="0"/>
              <a:t>економске</a:t>
            </a:r>
            <a:r>
              <a:rPr lang="sr-Latn-CS" sz="1200" dirty="0" smtClean="0"/>
              <a:t> </a:t>
            </a:r>
            <a:r>
              <a:rPr lang="sr-Cyrl-RS" sz="1200" dirty="0" smtClean="0"/>
              <a:t>евалуације</a:t>
            </a:r>
            <a:r>
              <a:rPr lang="sr-Latn-CS" sz="1200" dirty="0" smtClean="0"/>
              <a:t>.</a:t>
            </a:r>
          </a:p>
          <a:p>
            <a:pPr>
              <a:buSzPct val="100000"/>
              <a:defRPr/>
            </a:pPr>
            <a:r>
              <a:rPr lang="sr-Cyrl-RS" sz="1200" dirty="0" smtClean="0"/>
              <a:t>Постоји</a:t>
            </a:r>
            <a:r>
              <a:rPr lang="sr-Latn-CS" sz="1200" dirty="0" smtClean="0"/>
              <a:t> </a:t>
            </a:r>
            <a:r>
              <a:rPr lang="sr-Cyrl-RS" sz="1200" dirty="0" smtClean="0"/>
              <a:t>јасна</a:t>
            </a:r>
            <a:r>
              <a:rPr lang="sr-Latn-CS" sz="1200" dirty="0" smtClean="0"/>
              <a:t> </a:t>
            </a:r>
            <a:r>
              <a:rPr lang="sr-Cyrl-RS" sz="1200" dirty="0" smtClean="0"/>
              <a:t>дефиниција</a:t>
            </a:r>
            <a:r>
              <a:rPr lang="sr-Latn-CS" sz="1200" dirty="0" smtClean="0"/>
              <a:t> </a:t>
            </a:r>
            <a:r>
              <a:rPr lang="sr-Cyrl-RS" sz="1200" dirty="0" smtClean="0"/>
              <a:t>приступа</a:t>
            </a:r>
            <a:r>
              <a:rPr lang="sr-Latn-CS" sz="1200" dirty="0" smtClean="0"/>
              <a:t>.</a:t>
            </a:r>
            <a:endParaRPr lang="en-US" sz="1200" dirty="0" smtClean="0"/>
          </a:p>
          <a:p>
            <a:endParaRPr lang="sr-Cyrl-RS" dirty="0"/>
          </a:p>
        </p:txBody>
      </p:sp>
      <p:sp>
        <p:nvSpPr>
          <p:cNvPr id="4" name="Slide Number Placeholder 3"/>
          <p:cNvSpPr>
            <a:spLocks noGrp="1"/>
          </p:cNvSpPr>
          <p:nvPr>
            <p:ph type="sldNum" sz="quarter" idx="10"/>
          </p:nvPr>
        </p:nvSpPr>
        <p:spPr/>
        <p:txBody>
          <a:bodyPr/>
          <a:lstStyle/>
          <a:p>
            <a:fld id="{0E8CC5DE-FE1D-4B71-835D-E9D69DA6BBDA}" type="slidenum">
              <a:rPr lang="en-US" smtClean="0">
                <a:solidFill>
                  <a:prstClr val="black"/>
                </a:solidFill>
              </a:rPr>
              <a:pPr/>
              <a:t>65</a:t>
            </a:fld>
            <a:endParaRPr lang="en-US">
              <a:solidFill>
                <a:prstClr val="black"/>
              </a:solidFill>
            </a:endParaRPr>
          </a:p>
        </p:txBody>
      </p:sp>
    </p:spTree>
    <p:extLst>
      <p:ext uri="{BB962C8B-B14F-4D97-AF65-F5344CB8AC3E}">
        <p14:creationId xmlns:p14="http://schemas.microsoft.com/office/powerpoint/2010/main" val="1420249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64997798-D040-4D6E-B608-A9BE4A87321A}" type="slidenum">
              <a:rPr lang="en-US" smtClean="0">
                <a:solidFill>
                  <a:prstClr val="black"/>
                </a:solidFill>
              </a:rPr>
              <a:pPr eaLnBrk="1" hangingPunct="1"/>
              <a:t>68</a:t>
            </a:fld>
            <a:endParaRPr lang="en-US" smtClean="0">
              <a:solidFill>
                <a:prstClr val="black"/>
              </a:solidFill>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pitchFamily="34" charset="0"/>
              </a:rPr>
              <a:t>Ekonomska evaluacija, može da bude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8EA227-2593-46F7-895B-34955400854E}" type="slidenum">
              <a:rPr lang="en-US" smtClean="0">
                <a:solidFill>
                  <a:prstClr val="black"/>
                </a:solidFill>
              </a:rPr>
              <a:pPr eaLnBrk="1" hangingPunct="1"/>
              <a:t>69</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z="900" dirty="0" smtClean="0"/>
              <a:t>Ovo se moće ilustrovati na primeru evaluacije zdravstvene zaštite uz pomoć tabele kontingencije 2 x 2 (Tabela broj1.) </a:t>
            </a:r>
          </a:p>
          <a:p>
            <a:pPr eaLnBrk="1" hangingPunct="1">
              <a:lnSpc>
                <a:spcPct val="90000"/>
              </a:lnSpc>
            </a:pPr>
            <a:r>
              <a:rPr lang="en-US" dirty="0" smtClean="0"/>
              <a:t>U kvadrantima 1A, 1B i 2, koji se odnose na parcijalne evaluacije ne postoji poređenje alternativa, pojedinačnih usluga ili programa. Ove alternative se samo opisuju. U kvadrantu 1A i 1B opisuju se samo rezultati i troškovi uluga ili programa. U ove dve kategorije mogu se svrstati studije koje samo opisuju </a:t>
            </a:r>
            <a:r>
              <a:rPr lang="en-US" i="1" dirty="0" smtClean="0"/>
              <a:t>troškove bolesti</a:t>
            </a:r>
            <a:r>
              <a:rPr lang="en-US" dirty="0" smtClean="0"/>
              <a:t> za društvo ili </a:t>
            </a:r>
            <a:r>
              <a:rPr lang="en-US" i="1" dirty="0" smtClean="0"/>
              <a:t>težinu bolesti</a:t>
            </a:r>
            <a:r>
              <a:rPr lang="en-US" dirty="0" smtClean="0"/>
              <a:t> bez poređenja mogućih alternativa. U kvadrantu 2, </a:t>
            </a:r>
            <a:r>
              <a:rPr lang="en-US" b="1" dirty="0" smtClean="0"/>
              <a:t>opisuju se troškovi i ishodi pojedinačnih usluga i programa</a:t>
            </a:r>
            <a:r>
              <a:rPr lang="en-US" dirty="0" smtClean="0"/>
              <a:t>. U kvadrantima 3A i 3B koji se takođe odnose na parcijalnu evaluaciju porede se dve ili više alternativa, ali troškovi (3A) i rezultati (3B) svake alternative se ne ispituju istovremeno. Najveći broj </a:t>
            </a:r>
            <a:r>
              <a:rPr lang="en-US" i="1" dirty="0" smtClean="0"/>
              <a:t>randomiziranih kliničkih istraživanja</a:t>
            </a:r>
            <a:r>
              <a:rPr lang="en-US" dirty="0" smtClean="0"/>
              <a:t> pripada evaluaciji uspešnosti ili delotvornosti 3A. U kvadrant 4 spadaju potpune ekonomske evaluacije </a:t>
            </a:r>
            <a:endParaRPr lang="en-US" sz="900" dirty="0" smtClean="0"/>
          </a:p>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Cyrl-RS" sz="1200" dirty="0" smtClean="0">
                <a:latin typeface="Times New Roman" pitchFamily="18" charset="0"/>
                <a:cs typeface="Times New Roman" pitchFamily="18" charset="0"/>
              </a:rPr>
              <a:t>Заједничко</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овим</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методама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је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трошкови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изражени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новчаним</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јединицама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то</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националној</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валути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или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чешће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доларима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би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омогућило</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међународно</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поређење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програма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док</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разлике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међу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њима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условљење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начинима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мерења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или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вредновања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ефеката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програма</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по</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чему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су</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и</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добиле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своје</a:t>
            </a:r>
            <a:r>
              <a:rPr lang="vi-VN" sz="1200" dirty="0" smtClean="0">
                <a:latin typeface="Times New Roman" pitchFamily="18" charset="0"/>
                <a:cs typeface="Times New Roman" pitchFamily="18" charset="0"/>
              </a:rPr>
              <a:t> </a:t>
            </a:r>
            <a:r>
              <a:rPr lang="sr-Cyrl-RS" sz="1200" dirty="0" smtClean="0">
                <a:latin typeface="Times New Roman" pitchFamily="18" charset="0"/>
                <a:cs typeface="Times New Roman" pitchFamily="18" charset="0"/>
              </a:rPr>
              <a:t>називе</a:t>
            </a:r>
            <a:r>
              <a:rPr lang="vi-VN" sz="1200" dirty="0" smtClean="0">
                <a:latin typeface="Times New Roman" pitchFamily="18" charset="0"/>
                <a:cs typeface="Times New Roman" pitchFamily="18" charset="0"/>
              </a:rPr>
              <a:t> </a:t>
            </a:r>
          </a:p>
          <a:p>
            <a:endParaRPr lang="sr-Cyrl-RS" dirty="0"/>
          </a:p>
        </p:txBody>
      </p:sp>
      <p:sp>
        <p:nvSpPr>
          <p:cNvPr id="4" name="Slide Number Placeholder 3"/>
          <p:cNvSpPr>
            <a:spLocks noGrp="1"/>
          </p:cNvSpPr>
          <p:nvPr>
            <p:ph type="sldNum" sz="quarter" idx="10"/>
          </p:nvPr>
        </p:nvSpPr>
        <p:spPr/>
        <p:txBody>
          <a:bodyPr/>
          <a:lstStyle/>
          <a:p>
            <a:fld id="{0E8CC5DE-FE1D-4B71-835D-E9D69DA6BBDA}" type="slidenum">
              <a:rPr lang="en-US" smtClean="0">
                <a:solidFill>
                  <a:prstClr val="black"/>
                </a:solidFill>
              </a:rPr>
              <a:pPr/>
              <a:t>71</a:t>
            </a:fld>
            <a:endParaRPr lang="en-US">
              <a:solidFill>
                <a:prstClr val="black"/>
              </a:solidFill>
            </a:endParaRPr>
          </a:p>
        </p:txBody>
      </p:sp>
    </p:spTree>
    <p:extLst>
      <p:ext uri="{BB962C8B-B14F-4D97-AF65-F5344CB8AC3E}">
        <p14:creationId xmlns:p14="http://schemas.microsoft.com/office/powerpoint/2010/main" val="2562876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5C659B2-5E7D-4B39-B93D-303999C1FA95}" type="slidenum">
              <a:rPr lang="en-US" smtClean="0">
                <a:solidFill>
                  <a:prstClr val="black"/>
                </a:solidFill>
              </a:rPr>
              <a:pPr eaLnBrk="1" hangingPunct="1"/>
              <a:t>72</a:t>
            </a:fld>
            <a:endParaRPr lang="en-US" smtClean="0">
              <a:solidFill>
                <a:prstClr val="black"/>
              </a:solidFill>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Postoje četiri tipa (studije, metode) potpune ekonomske evaluacije </a:t>
            </a:r>
          </a:p>
          <a:p>
            <a:pPr eaLnBrk="1" hangingPunct="1"/>
            <a:r>
              <a:rPr lang="en-US" dirty="0" smtClean="0"/>
              <a:t>Za ove četiri metode zajedničko je da se troškovi izražavaju u </a:t>
            </a:r>
            <a:r>
              <a:rPr lang="en-US" b="1" i="1" dirty="0" smtClean="0"/>
              <a:t>novčanim jedinicama</a:t>
            </a:r>
            <a:r>
              <a:rPr lang="en-US" dirty="0" smtClean="0"/>
              <a:t> (u nacionalnoj valuti ili dolarima radi poreženja među zemljama), a razlikuju se u </a:t>
            </a:r>
            <a:r>
              <a:rPr lang="en-US" b="1" i="1" dirty="0" smtClean="0"/>
              <a:t>načinu merenja ili vrednovanja rezultata ili posledica</a:t>
            </a:r>
            <a:r>
              <a:rPr lang="en-US" dirty="0" smtClean="0"/>
              <a:t> primenjenih alternativa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885453"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3011" name="Rectangle 3"/>
          <p:cNvSpPr>
            <a:spLocks noChangeArrowheads="1"/>
          </p:cNvSpPr>
          <p:nvPr/>
        </p:nvSpPr>
        <p:spPr bwMode="auto">
          <a:xfrm>
            <a:off x="3885453"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0" rIns="19050" bIns="0" anchor="b"/>
          <a:lstStyle/>
          <a:p>
            <a:pPr algn="r"/>
            <a:r>
              <a:rPr lang="en-US" sz="1000" i="1"/>
              <a:t>93</a:t>
            </a:r>
          </a:p>
        </p:txBody>
      </p:sp>
      <p:sp>
        <p:nvSpPr>
          <p:cNvPr id="43012" name="Rectangle 4"/>
          <p:cNvSpPr>
            <a:spLocks noChangeArrowheads="1"/>
          </p:cNvSpPr>
          <p:nvPr/>
        </p:nvSpPr>
        <p:spPr bwMode="auto">
          <a:xfrm>
            <a:off x="0"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3013" name="Rectangle 5"/>
          <p:cNvSpPr>
            <a:spLocks noChangeArrowheads="1"/>
          </p:cNvSpPr>
          <p:nvPr/>
        </p:nvSpPr>
        <p:spPr bwMode="auto">
          <a:xfrm>
            <a:off x="0"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3014" name="Rectangle 6"/>
          <p:cNvSpPr>
            <a:spLocks noGrp="1" noRot="1" noChangeAspect="1" noChangeArrowheads="1" noTextEdit="1"/>
          </p:cNvSpPr>
          <p:nvPr>
            <p:ph type="sldImg"/>
          </p:nvPr>
        </p:nvSpPr>
        <p:spPr>
          <a:xfrm>
            <a:off x="1150938" y="692150"/>
            <a:ext cx="4556125" cy="3416300"/>
          </a:xfrm>
          <a:ln cap="flat"/>
        </p:spPr>
      </p:sp>
      <p:sp>
        <p:nvSpPr>
          <p:cNvPr id="43015" name="Rectangle 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3016" name="Footer Placeholder 7"/>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Profesorka dr Snežana Simić</a:t>
            </a:r>
          </a:p>
        </p:txBody>
      </p:sp>
      <p:sp>
        <p:nvSpPr>
          <p:cNvPr id="43017" name="Header Placeholder 8"/>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Uvod u zdravstvenu ekonomiku</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3885453"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5" name="Rectangle 3"/>
          <p:cNvSpPr>
            <a:spLocks noChangeArrowheads="1"/>
          </p:cNvSpPr>
          <p:nvPr/>
        </p:nvSpPr>
        <p:spPr bwMode="auto">
          <a:xfrm>
            <a:off x="3885453"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0" rIns="19050" bIns="0" anchor="b"/>
          <a:lstStyle/>
          <a:p>
            <a:pPr algn="r"/>
            <a:r>
              <a:rPr lang="en-US" sz="1000" i="1"/>
              <a:t>93</a:t>
            </a:r>
          </a:p>
        </p:txBody>
      </p:sp>
      <p:sp>
        <p:nvSpPr>
          <p:cNvPr id="44036" name="Rectangle 4"/>
          <p:cNvSpPr>
            <a:spLocks noChangeArrowheads="1"/>
          </p:cNvSpPr>
          <p:nvPr/>
        </p:nvSpPr>
        <p:spPr bwMode="auto">
          <a:xfrm>
            <a:off x="0"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7" name="Rectangle 5"/>
          <p:cNvSpPr>
            <a:spLocks noChangeArrowheads="1"/>
          </p:cNvSpPr>
          <p:nvPr/>
        </p:nvSpPr>
        <p:spPr bwMode="auto">
          <a:xfrm>
            <a:off x="0"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8" name="Rectangle 6"/>
          <p:cNvSpPr>
            <a:spLocks noGrp="1" noRot="1" noChangeAspect="1" noChangeArrowheads="1" noTextEdit="1"/>
          </p:cNvSpPr>
          <p:nvPr>
            <p:ph type="sldImg"/>
          </p:nvPr>
        </p:nvSpPr>
        <p:spPr>
          <a:xfrm>
            <a:off x="1150938" y="692150"/>
            <a:ext cx="4556125" cy="3416300"/>
          </a:xfrm>
          <a:ln cap="flat"/>
        </p:spPr>
      </p:sp>
      <p:sp>
        <p:nvSpPr>
          <p:cNvPr id="44039" name="Rectangle 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4040" name="Footer Placeholder 7"/>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Profesorka dr Snežana Simić</a:t>
            </a:r>
          </a:p>
        </p:txBody>
      </p:sp>
      <p:sp>
        <p:nvSpPr>
          <p:cNvPr id="44041" name="Header Placeholder 8"/>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Uvod u zdravstvenu ekonomiku</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mtClean="0"/>
              <a:t>Професорка др Снежана Симић</a:t>
            </a:r>
          </a:p>
        </p:txBody>
      </p:sp>
      <p:sp>
        <p:nvSpPr>
          <p:cNvPr id="102403"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mtClean="0"/>
              <a:t>Здравље - дефиниције, модели и одреднице</a:t>
            </a:r>
          </a:p>
        </p:txBody>
      </p:sp>
      <p:sp>
        <p:nvSpPr>
          <p:cNvPr id="10240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99B0902-28B6-4451-A419-A0A0EEEA50D3}" type="slidenum">
              <a:rPr lang="en-US" smtClean="0"/>
              <a:pPr/>
              <a:t>6</a:t>
            </a:fld>
            <a:endParaRPr lang="en-US" smtClean="0"/>
          </a:p>
        </p:txBody>
      </p:sp>
      <p:sp>
        <p:nvSpPr>
          <p:cNvPr id="102405" name="Rectangle 2"/>
          <p:cNvSpPr>
            <a:spLocks noGrp="1" noRot="1" noChangeAspect="1" noChangeArrowheads="1" noTextEdit="1"/>
          </p:cNvSpPr>
          <p:nvPr>
            <p:ph type="sldImg"/>
          </p:nvPr>
        </p:nvSpPr>
        <p:spPr>
          <a:ln/>
        </p:spPr>
      </p:sp>
      <p:sp>
        <p:nvSpPr>
          <p:cNvPr id="1024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C635C99F-7647-4E19-BBC8-821A1995C141}" type="slidenum">
              <a:rPr lang="pl-PL"/>
              <a:pPr>
                <a:defRPr/>
              </a:pPr>
              <a:t>49</a:t>
            </a:fld>
            <a:endParaRPr lang="pl-PL"/>
          </a:p>
        </p:txBody>
      </p:sp>
      <p:sp>
        <p:nvSpPr>
          <p:cNvPr id="24578" name="Rectangle 2"/>
          <p:cNvSpPr>
            <a:spLocks noGrp="1" noRot="1" noChangeAspect="1" noChangeArrowheads="1" noTextEdit="1"/>
          </p:cNvSpPr>
          <p:nvPr>
            <p:ph type="sldImg"/>
          </p:nvPr>
        </p:nvSpPr>
        <p:spPr>
          <a:xfrm>
            <a:off x="1143000" y="685800"/>
            <a:ext cx="4572000" cy="3429000"/>
          </a:xfrm>
          <a:ln/>
        </p:spPr>
      </p:sp>
      <p:sp>
        <p:nvSpPr>
          <p:cNvPr id="24579"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43CE0A54-6D6E-48DD-9148-50DD84ECC3D5}" type="slidenum">
              <a:rPr lang="pl-PL"/>
              <a:pPr>
                <a:defRPr/>
              </a:pPr>
              <a:t>50</a:t>
            </a:fld>
            <a:endParaRPr lang="pl-PL"/>
          </a:p>
        </p:txBody>
      </p:sp>
      <p:sp>
        <p:nvSpPr>
          <p:cNvPr id="26626" name="Rectangle 2"/>
          <p:cNvSpPr>
            <a:spLocks noGrp="1" noRot="1" noChangeAspect="1" noChangeArrowheads="1" noTextEdit="1"/>
          </p:cNvSpPr>
          <p:nvPr>
            <p:ph type="sldImg"/>
          </p:nvPr>
        </p:nvSpPr>
        <p:spPr>
          <a:xfrm>
            <a:off x="1143000" y="685800"/>
            <a:ext cx="4572000" cy="3429000"/>
          </a:xfrm>
          <a:ln/>
        </p:spPr>
      </p:sp>
      <p:sp>
        <p:nvSpPr>
          <p:cNvPr id="26627"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D87E01E5-7542-446B-B711-8CADB83DBF9A}" type="slidenum">
              <a:rPr lang="pl-PL"/>
              <a:pPr>
                <a:defRPr/>
              </a:pPr>
              <a:t>51</a:t>
            </a:fld>
            <a:endParaRPr lang="pl-PL"/>
          </a:p>
        </p:txBody>
      </p:sp>
      <p:sp>
        <p:nvSpPr>
          <p:cNvPr id="28674" name="Rectangle 2"/>
          <p:cNvSpPr>
            <a:spLocks noGrp="1" noRot="1" noChangeAspect="1" noChangeArrowheads="1" noTextEdit="1"/>
          </p:cNvSpPr>
          <p:nvPr>
            <p:ph type="sldImg"/>
          </p:nvPr>
        </p:nvSpPr>
        <p:spPr>
          <a:xfrm>
            <a:off x="1143000" y="685800"/>
            <a:ext cx="4572000" cy="3429000"/>
          </a:xfrm>
          <a:ln/>
        </p:spPr>
      </p:sp>
      <p:sp>
        <p:nvSpPr>
          <p:cNvPr id="28675"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883D6279-5E20-4C77-8FE6-C23CCAE1EE7C}" type="slidenum">
              <a:rPr lang="pl-PL"/>
              <a:pPr>
                <a:defRPr/>
              </a:pPr>
              <a:t>52</a:t>
            </a:fld>
            <a:endParaRPr lang="pl-PL"/>
          </a:p>
        </p:txBody>
      </p:sp>
      <p:sp>
        <p:nvSpPr>
          <p:cNvPr id="30722" name="Rectangle 2"/>
          <p:cNvSpPr>
            <a:spLocks noGrp="1" noRot="1" noChangeAspect="1" noChangeArrowheads="1" noTextEdit="1"/>
          </p:cNvSpPr>
          <p:nvPr>
            <p:ph type="sldImg"/>
          </p:nvPr>
        </p:nvSpPr>
        <p:spPr>
          <a:xfrm>
            <a:off x="1143000" y="685800"/>
            <a:ext cx="4572000" cy="3429000"/>
          </a:xfrm>
          <a:ln/>
        </p:spPr>
      </p:sp>
      <p:sp>
        <p:nvSpPr>
          <p:cNvPr id="30723"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pl-PL"/>
              <a:t>Makroekonomija i zdravlje</a:t>
            </a:r>
          </a:p>
        </p:txBody>
      </p:sp>
      <p:sp>
        <p:nvSpPr>
          <p:cNvPr id="5" name="Rectangle 6"/>
          <p:cNvSpPr>
            <a:spLocks noGrp="1" noChangeArrowheads="1"/>
          </p:cNvSpPr>
          <p:nvPr>
            <p:ph type="ftr" sz="quarter" idx="4"/>
          </p:nvPr>
        </p:nvSpPr>
        <p:spPr>
          <a:ln/>
        </p:spPr>
        <p:txBody>
          <a:bodyPr/>
          <a:lstStyle/>
          <a:p>
            <a:r>
              <a:rPr lang="pl-PL"/>
              <a:t>Asist. dr Janko Janković</a:t>
            </a:r>
          </a:p>
        </p:txBody>
      </p:sp>
      <p:sp>
        <p:nvSpPr>
          <p:cNvPr id="6" name="Rectangle 7"/>
          <p:cNvSpPr>
            <a:spLocks noGrp="1" noChangeArrowheads="1"/>
          </p:cNvSpPr>
          <p:nvPr>
            <p:ph type="sldNum" sz="quarter" idx="5"/>
          </p:nvPr>
        </p:nvSpPr>
        <p:spPr>
          <a:ln/>
        </p:spPr>
        <p:txBody>
          <a:bodyPr/>
          <a:lstStyle/>
          <a:p>
            <a:pPr>
              <a:defRPr/>
            </a:pPr>
            <a:fld id="{A5C4BCCD-0E7E-4FE5-9DB9-94E620FBEFA2}" type="slidenum">
              <a:rPr lang="pl-PL"/>
              <a:pPr>
                <a:defRPr/>
              </a:pPr>
              <a:t>53</a:t>
            </a:fld>
            <a:endParaRPr lang="pl-PL"/>
          </a:p>
        </p:txBody>
      </p:sp>
      <p:sp>
        <p:nvSpPr>
          <p:cNvPr id="32770" name="Rectangle 2"/>
          <p:cNvSpPr>
            <a:spLocks noGrp="1" noRot="1" noChangeAspect="1" noChangeArrowheads="1" noTextEdit="1"/>
          </p:cNvSpPr>
          <p:nvPr>
            <p:ph type="sldImg"/>
          </p:nvPr>
        </p:nvSpPr>
        <p:spPr>
          <a:xfrm>
            <a:off x="1143000" y="685800"/>
            <a:ext cx="4572000" cy="3429000"/>
          </a:xfrm>
          <a:ln/>
        </p:spPr>
      </p:sp>
      <p:sp>
        <p:nvSpPr>
          <p:cNvPr id="32771"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C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Cyrl-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1210119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4106956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Cyrl-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1189074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8601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26333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76044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2858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2478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2391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00083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304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403378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5602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06365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4607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0" y="19050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05400" y="1905000"/>
            <a:ext cx="3429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05400" y="4038600"/>
            <a:ext cx="3429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629400" y="6248400"/>
            <a:ext cx="1905000" cy="457200"/>
          </a:xfrm>
        </p:spPr>
        <p:txBody>
          <a:bodyPr/>
          <a:lstStyle>
            <a:lvl1pPr>
              <a:defRPr/>
            </a:lvl1pPr>
          </a:lstStyle>
          <a:p>
            <a:fld id="{6CE8D76F-7529-412E-9B6D-3BB190014D5F}" type="datetimeFigureOut">
              <a:rPr lang="en-US">
                <a:solidFill>
                  <a:prstClr val="black">
                    <a:tint val="75000"/>
                  </a:prstClr>
                </a:solidFill>
              </a:rPr>
              <a:pPr/>
              <a:t>4/3/2020</a:t>
            </a:fld>
            <a:endParaRPr lang="en-US">
              <a:solidFill>
                <a:prstClr val="black">
                  <a:tint val="75000"/>
                </a:prstClr>
              </a:solidFill>
            </a:endParaRPr>
          </a:p>
        </p:txBody>
      </p:sp>
      <p:sp>
        <p:nvSpPr>
          <p:cNvPr id="7" name="Footer Placeholder 6"/>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8" name="Slide Number Placeholder 7"/>
          <p:cNvSpPr>
            <a:spLocks noGrp="1"/>
          </p:cNvSpPr>
          <p:nvPr>
            <p:ph type="sldNum" sz="quarter" idx="12"/>
          </p:nvPr>
        </p:nvSpPr>
        <p:spPr>
          <a:xfrm>
            <a:off x="1524000" y="6248400"/>
            <a:ext cx="1295400" cy="457200"/>
          </a:xfrm>
        </p:spPr>
        <p:txBody>
          <a:bodyPr/>
          <a:lstStyle>
            <a:lvl1pPr>
              <a:defRPr/>
            </a:lvl1pPr>
          </a:lstStyle>
          <a:p>
            <a:fld id="{0AB9C887-EC12-46A3-A843-9AA05D140B6C}"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315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524000" y="190500"/>
            <a:ext cx="7010400" cy="582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629400" y="6248400"/>
            <a:ext cx="1905000" cy="457200"/>
          </a:xfrm>
        </p:spPr>
        <p:txBody>
          <a:bodyPr/>
          <a:lstStyle>
            <a:lvl1pPr>
              <a:defRPr/>
            </a:lvl1pPr>
          </a:lstStyle>
          <a:p>
            <a:fld id="{6CDE14F4-1EDE-4173-B54D-774863886E0A}" type="datetimeFigureOut">
              <a:rPr lang="en-US">
                <a:solidFill>
                  <a:prstClr val="black">
                    <a:tint val="75000"/>
                  </a:prstClr>
                </a:solidFill>
              </a:rPr>
              <a:pPr/>
              <a:t>4/3/2020</a:t>
            </a:fld>
            <a:endParaRPr lang="en-US">
              <a:solidFill>
                <a:prstClr val="black">
                  <a:tint val="75000"/>
                </a:prstClr>
              </a:solidFill>
            </a:endParaRPr>
          </a:p>
        </p:txBody>
      </p:sp>
      <p:sp>
        <p:nvSpPr>
          <p:cNvPr id="4" name="Footer Placeholder 3"/>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1524000" y="6248400"/>
            <a:ext cx="1295400" cy="457200"/>
          </a:xfrm>
        </p:spPr>
        <p:txBody>
          <a:bodyPr/>
          <a:lstStyle>
            <a:lvl1pPr>
              <a:defRPr/>
            </a:lvl1pPr>
          </a:lstStyle>
          <a:p>
            <a:fld id="{E5800424-32DC-41D1-BFB7-E549B07A6E88}"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74273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524000" y="1905000"/>
            <a:ext cx="7010400" cy="4114800"/>
          </a:xfrm>
        </p:spPr>
        <p:txBody>
          <a:bodyPr/>
          <a:lstStyle/>
          <a:p>
            <a:endParaRPr lang="en-US"/>
          </a:p>
        </p:txBody>
      </p:sp>
      <p:sp>
        <p:nvSpPr>
          <p:cNvPr id="4" name="Date Placeholder 3"/>
          <p:cNvSpPr>
            <a:spLocks noGrp="1"/>
          </p:cNvSpPr>
          <p:nvPr>
            <p:ph type="dt" sz="half" idx="10"/>
          </p:nvPr>
        </p:nvSpPr>
        <p:spPr>
          <a:xfrm>
            <a:off x="6629400" y="6248400"/>
            <a:ext cx="1905000" cy="457200"/>
          </a:xfrm>
        </p:spPr>
        <p:txBody>
          <a:bodyPr/>
          <a:lstStyle>
            <a:lvl1pPr>
              <a:defRPr/>
            </a:lvl1pPr>
          </a:lstStyle>
          <a:p>
            <a:fld id="{A3C054F0-3108-403E-9BCB-4B3B8F13607C}" type="datetimeFigureOut">
              <a:rPr lang="en-US">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524000" y="6248400"/>
            <a:ext cx="1295400" cy="457200"/>
          </a:xfrm>
        </p:spPr>
        <p:txBody>
          <a:bodyPr/>
          <a:lstStyle>
            <a:lvl1pPr>
              <a:defRPr/>
            </a:lvl1pPr>
          </a:lstStyle>
          <a:p>
            <a:fld id="{381B9CB8-B1EB-4817-89B9-B789A0CF4C85}"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70286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0" y="19050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629400" y="6248400"/>
            <a:ext cx="1905000" cy="457200"/>
          </a:xfrm>
        </p:spPr>
        <p:txBody>
          <a:bodyPr/>
          <a:lstStyle>
            <a:lvl1pPr>
              <a:defRPr/>
            </a:lvl1pPr>
          </a:lstStyle>
          <a:p>
            <a:fld id="{18F42CB4-4E9A-47F1-8FF9-CEE81661BC16}" type="datetimeFigureOut">
              <a:rPr lang="en-US">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1524000" y="6248400"/>
            <a:ext cx="1295400" cy="457200"/>
          </a:xfrm>
        </p:spPr>
        <p:txBody>
          <a:bodyPr/>
          <a:lstStyle>
            <a:lvl1pPr>
              <a:defRPr/>
            </a:lvl1pPr>
          </a:lstStyle>
          <a:p>
            <a:fld id="{3DEA14F0-B6B6-4953-B219-129461523BB3}"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16591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sr-Cyrl-RS"/>
          </a:p>
        </p:txBody>
      </p:sp>
      <p:sp>
        <p:nvSpPr>
          <p:cNvPr id="3" name="Table Placeholder 2"/>
          <p:cNvSpPr>
            <a:spLocks noGrp="1"/>
          </p:cNvSpPr>
          <p:nvPr>
            <p:ph type="tbl" idx="1"/>
          </p:nvPr>
        </p:nvSpPr>
        <p:spPr>
          <a:xfrm>
            <a:off x="457200" y="1600200"/>
            <a:ext cx="8229600" cy="4525963"/>
          </a:xfrm>
        </p:spPr>
        <p:txBody>
          <a:bodyPr/>
          <a:lstStyle/>
          <a:p>
            <a:endParaRPr lang="sr-Cyrl-R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prstClr val="black">
                  <a:tint val="75000"/>
                </a:prstClr>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a:solidFill>
                  <a:prstClr val="black">
                    <a:tint val="75000"/>
                  </a:prstClr>
                </a:solidFill>
              </a:rPr>
              <a:t>Metode ekonomske evaluacije</a:t>
            </a: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467FCFB6-5574-4912-8C9D-0E35015F20FE}"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33794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2491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8143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Cyrl-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11764920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47794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12042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7875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57182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24727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6822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28310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64934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4789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5" name="Date Placeholder 4"/>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6" name="Footer Placeholder 5"/>
          <p:cNvSpPr>
            <a:spLocks noGrp="1"/>
          </p:cNvSpPr>
          <p:nvPr>
            <p:ph type="ftr" sz="quarter" idx="11"/>
          </p:nvPr>
        </p:nvSpPr>
        <p:spPr/>
        <p:txBody>
          <a:bodyPr/>
          <a:lstStyle/>
          <a:p>
            <a:endParaRPr lang="sr-Cyrl-RS"/>
          </a:p>
        </p:txBody>
      </p:sp>
      <p:sp>
        <p:nvSpPr>
          <p:cNvPr id="7" name="Slide Number Placeholder 6"/>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3583383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Cyrl-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7" name="Date Placeholder 6"/>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8" name="Footer Placeholder 7"/>
          <p:cNvSpPr>
            <a:spLocks noGrp="1"/>
          </p:cNvSpPr>
          <p:nvPr>
            <p:ph type="ftr" sz="quarter" idx="11"/>
          </p:nvPr>
        </p:nvSpPr>
        <p:spPr/>
        <p:txBody>
          <a:bodyPr/>
          <a:lstStyle/>
          <a:p>
            <a:endParaRPr lang="sr-Cyrl-RS"/>
          </a:p>
        </p:txBody>
      </p:sp>
      <p:sp>
        <p:nvSpPr>
          <p:cNvPr id="9" name="Slide Number Placeholder 8"/>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3545750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Date Placeholder 2"/>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4" name="Footer Placeholder 3"/>
          <p:cNvSpPr>
            <a:spLocks noGrp="1"/>
          </p:cNvSpPr>
          <p:nvPr>
            <p:ph type="ftr" sz="quarter" idx="11"/>
          </p:nvPr>
        </p:nvSpPr>
        <p:spPr/>
        <p:txBody>
          <a:bodyPr/>
          <a:lstStyle/>
          <a:p>
            <a:endParaRPr lang="sr-Cyrl-RS"/>
          </a:p>
        </p:txBody>
      </p:sp>
      <p:sp>
        <p:nvSpPr>
          <p:cNvPr id="5" name="Slide Number Placeholder 4"/>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084819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3" name="Footer Placeholder 2"/>
          <p:cNvSpPr>
            <a:spLocks noGrp="1"/>
          </p:cNvSpPr>
          <p:nvPr>
            <p:ph type="ftr" sz="quarter" idx="11"/>
          </p:nvPr>
        </p:nvSpPr>
        <p:spPr/>
        <p:txBody>
          <a:bodyPr/>
          <a:lstStyle/>
          <a:p>
            <a:endParaRPr lang="sr-Cyrl-RS"/>
          </a:p>
        </p:txBody>
      </p:sp>
      <p:sp>
        <p:nvSpPr>
          <p:cNvPr id="4" name="Slide Number Placeholder 3"/>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05675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Cyrl-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6" name="Footer Placeholder 5"/>
          <p:cNvSpPr>
            <a:spLocks noGrp="1"/>
          </p:cNvSpPr>
          <p:nvPr>
            <p:ph type="ftr" sz="quarter" idx="11"/>
          </p:nvPr>
        </p:nvSpPr>
        <p:spPr/>
        <p:txBody>
          <a:bodyPr/>
          <a:lstStyle/>
          <a:p>
            <a:endParaRPr lang="sr-Cyrl-RS"/>
          </a:p>
        </p:txBody>
      </p:sp>
      <p:sp>
        <p:nvSpPr>
          <p:cNvPr id="7" name="Slide Number Placeholder 6"/>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948808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Cyrl-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Cyrl-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160AE-FCD3-4B2F-B9A8-897445AF6022}" type="datetimeFigureOut">
              <a:rPr lang="sr-Cyrl-RS" smtClean="0"/>
              <a:t>3.4.2020</a:t>
            </a:fld>
            <a:endParaRPr lang="sr-Cyrl-RS"/>
          </a:p>
        </p:txBody>
      </p:sp>
      <p:sp>
        <p:nvSpPr>
          <p:cNvPr id="6" name="Footer Placeholder 5"/>
          <p:cNvSpPr>
            <a:spLocks noGrp="1"/>
          </p:cNvSpPr>
          <p:nvPr>
            <p:ph type="ftr" sz="quarter" idx="11"/>
          </p:nvPr>
        </p:nvSpPr>
        <p:spPr/>
        <p:txBody>
          <a:bodyPr/>
          <a:lstStyle/>
          <a:p>
            <a:endParaRPr lang="sr-Cyrl-RS"/>
          </a:p>
        </p:txBody>
      </p:sp>
      <p:sp>
        <p:nvSpPr>
          <p:cNvPr id="7" name="Slide Number Placeholder 6"/>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4138438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Cyrl-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160AE-FCD3-4B2F-B9A8-897445AF6022}" type="datetimeFigureOut">
              <a:rPr lang="sr-Cyrl-RS" smtClean="0"/>
              <a:t>3.4.2020</a:t>
            </a:fld>
            <a:endParaRPr lang="sr-Cyrl-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Cyrl-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42875A-4787-4040-930D-087D7E5B8C11}" type="slidenum">
              <a:rPr lang="sr-Cyrl-RS" smtClean="0"/>
              <a:t>‹#›</a:t>
            </a:fld>
            <a:endParaRPr lang="sr-Cyrl-RS"/>
          </a:p>
        </p:txBody>
      </p:sp>
    </p:spTree>
    <p:extLst>
      <p:ext uri="{BB962C8B-B14F-4D97-AF65-F5344CB8AC3E}">
        <p14:creationId xmlns:p14="http://schemas.microsoft.com/office/powerpoint/2010/main" val="2555903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3671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89037-BB53-4586-9B74-0C49CC371548}" type="datetimeFigureOut">
              <a:rPr lang="en-US" smtClean="0">
                <a:solidFill>
                  <a:prstClr val="black">
                    <a:tint val="75000"/>
                  </a:prstClr>
                </a:solidFill>
              </a:rPr>
              <a:pPr/>
              <a:t>4/3/2020</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57618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epp.eurostat.ec.europa.eu/"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www.mfin.gov.rs/" TargetMode="External"/><Relationship Id="rId5" Type="http://schemas.openxmlformats.org/officeDocument/2006/relationships/hyperlink" Target="http://www.nbs.rs/export/internet/cirilica" TargetMode="External"/><Relationship Id="rId4" Type="http://schemas.openxmlformats.org/officeDocument/2006/relationships/hyperlink" Target="http://www.euro.who.int/hfadb"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8.png"/><Relationship Id="rId7" Type="http://schemas.openxmlformats.org/officeDocument/2006/relationships/diagramLayout" Target="../diagrams/layout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Data" Target="../diagrams/data1.xml"/><Relationship Id="rId11" Type="http://schemas.openxmlformats.org/officeDocument/2006/relationships/image" Target="../media/image11.png"/><Relationship Id="rId5" Type="http://schemas.openxmlformats.org/officeDocument/2006/relationships/image" Target="../media/image10.png"/><Relationship Id="rId10" Type="http://schemas.microsoft.com/office/2007/relationships/diagramDrawing" Target="../diagrams/drawing1.xml"/><Relationship Id="rId4" Type="http://schemas.openxmlformats.org/officeDocument/2006/relationships/image" Target="../media/image9.png"/><Relationship Id="rId9" Type="http://schemas.openxmlformats.org/officeDocument/2006/relationships/diagramColors" Target="../diagrams/colors1.xml"/></Relationships>
</file>

<file path=ppt/slides/_rels/slide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2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9.xml"/><Relationship Id="rId1" Type="http://schemas.openxmlformats.org/officeDocument/2006/relationships/vmlDrawing" Target="../drawings/vmlDrawing1.vml"/><Relationship Id="rId5" Type="http://schemas.openxmlformats.org/officeDocument/2006/relationships/image" Target="../media/image23.emf"/><Relationship Id="rId4" Type="http://schemas.openxmlformats.org/officeDocument/2006/relationships/oleObject" Target="../embeddings/Microsoft_Word_97_-_2003_Document1.doc"/></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7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8.xml"/><Relationship Id="rId4" Type="http://schemas.openxmlformats.org/officeDocument/2006/relationships/image" Target="../media/image25.jpe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l="-9000" r="-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124744"/>
            <a:ext cx="8259378" cy="3688432"/>
          </a:xfrm>
        </p:spPr>
        <p:txBody>
          <a:bodyPr>
            <a:noAutofit/>
          </a:bodyPr>
          <a:lstStyle/>
          <a:p>
            <a:r>
              <a:rPr lang="sr-Cyrl-BA" sz="2400" b="1" dirty="0" smtClean="0">
                <a:solidFill>
                  <a:schemeClr val="tx1"/>
                </a:solidFill>
                <a:latin typeface="Times New Roman" pitchFamily="18" charset="0"/>
                <a:cs typeface="Times New Roman" pitchFamily="18" charset="0"/>
              </a:rPr>
              <a:t>ЗДРАВСТВЕНА ЕКОНОМИЈА – ИСТОРИЈАТ И ТЕОРИЈСКЕ ОСНОВЕ</a:t>
            </a:r>
          </a:p>
          <a:p>
            <a:endParaRPr lang="sr-Cyrl-BA" sz="2400" b="1" dirty="0">
              <a:solidFill>
                <a:schemeClr val="tx1"/>
              </a:solidFill>
              <a:latin typeface="Times New Roman" pitchFamily="18" charset="0"/>
              <a:cs typeface="Times New Roman" pitchFamily="18" charset="0"/>
            </a:endParaRPr>
          </a:p>
          <a:p>
            <a:r>
              <a:rPr lang="sr-Cyrl-BA" sz="2400" b="1" dirty="0" smtClean="0">
                <a:solidFill>
                  <a:schemeClr val="tx1"/>
                </a:solidFill>
                <a:latin typeface="Times New Roman" pitchFamily="18" charset="0"/>
                <a:cs typeface="Times New Roman" pitchFamily="18" charset="0"/>
              </a:rPr>
              <a:t>КОРЕНИ РАСХОДА/ТРОШКОВА ПРУЖАЊА МЕДИЦИНСКИХ УСЛУГА</a:t>
            </a:r>
          </a:p>
          <a:p>
            <a:endParaRPr lang="sr-Cyrl-BA" sz="2400" b="1" dirty="0" smtClean="0">
              <a:solidFill>
                <a:schemeClr val="tx1"/>
              </a:solidFill>
              <a:latin typeface="Times New Roman" pitchFamily="18" charset="0"/>
              <a:cs typeface="Times New Roman" pitchFamily="18" charset="0"/>
            </a:endParaRPr>
          </a:p>
          <a:p>
            <a:r>
              <a:rPr lang="sr-Cyrl-BA" sz="2400" b="1" dirty="0" smtClean="0">
                <a:solidFill>
                  <a:schemeClr val="tx1"/>
                </a:solidFill>
                <a:latin typeface="Times New Roman" pitchFamily="18" charset="0"/>
                <a:cs typeface="Times New Roman" pitchFamily="18" charset="0"/>
              </a:rPr>
              <a:t>ОСНОВНИ ПРИНЦИПИ ТРЖИШНЕ ЕКОНОМИЈЕ ПРИМЕЊЕНИ НА ЗДРАВСТВЕНИ СЕКТОР</a:t>
            </a:r>
          </a:p>
          <a:p>
            <a:endParaRPr lang="sr-Cyrl-BA" sz="2400" b="1" dirty="0" smtClean="0">
              <a:solidFill>
                <a:schemeClr val="tx1"/>
              </a:solidFill>
              <a:latin typeface="Times New Roman" pitchFamily="18" charset="0"/>
              <a:cs typeface="Times New Roman" pitchFamily="18" charset="0"/>
            </a:endParaRPr>
          </a:p>
          <a:p>
            <a:r>
              <a:rPr lang="sr-Cyrl-BA" sz="2400" b="1" dirty="0" smtClean="0">
                <a:solidFill>
                  <a:schemeClr val="tx1"/>
                </a:solidFill>
                <a:latin typeface="Times New Roman" pitchFamily="18" charset="0"/>
                <a:cs typeface="Times New Roman" pitchFamily="18" charset="0"/>
              </a:rPr>
              <a:t>ПОСЕБНОСТИ ТРЖИШТА ЗДРАВСТВЕНИХ УСЛУГА</a:t>
            </a:r>
          </a:p>
        </p:txBody>
      </p:sp>
    </p:spTree>
    <p:extLst>
      <p:ext uri="{BB962C8B-B14F-4D97-AF65-F5344CB8AC3E}">
        <p14:creationId xmlns:p14="http://schemas.microsoft.com/office/powerpoint/2010/main" val="2836671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400" b="1" dirty="0">
                <a:latin typeface="Garamond" pitchFamily="18" charset="0"/>
              </a:rPr>
              <a:t>ЗДРАВСТВЕН</a:t>
            </a:r>
            <a:r>
              <a:rPr lang="en-US" sz="2400" b="1" dirty="0">
                <a:latin typeface="Garamond" pitchFamily="18" charset="0"/>
              </a:rPr>
              <a:t>A </a:t>
            </a:r>
            <a:r>
              <a:rPr lang="ru-RU" sz="2400" b="1" dirty="0">
                <a:latin typeface="Garamond" pitchFamily="18" charset="0"/>
              </a:rPr>
              <a:t>ЕКОНОМИ</a:t>
            </a:r>
            <a:r>
              <a:rPr lang="en-US" sz="2400" b="1" dirty="0">
                <a:latin typeface="Garamond" pitchFamily="18" charset="0"/>
              </a:rPr>
              <a:t>JA</a:t>
            </a:r>
            <a:r>
              <a:rPr lang="ru-RU" sz="2400" b="1" dirty="0">
                <a:latin typeface="Garamond" pitchFamily="18" charset="0"/>
              </a:rPr>
              <a:t> КАО НАУЧНА ДИСЦИПЛИНА</a:t>
            </a:r>
            <a:r>
              <a:rPr lang="en-US" sz="2400" b="1" dirty="0">
                <a:latin typeface="Garamond" pitchFamily="18" charset="0"/>
              </a:rPr>
              <a:t> - </a:t>
            </a:r>
            <a:r>
              <a:rPr lang="sr-Cyrl-BA" sz="2400" b="1" dirty="0">
                <a:latin typeface="Garamond" pitchFamily="18" charset="0"/>
              </a:rPr>
              <a:t>историјат</a:t>
            </a:r>
            <a:endParaRPr lang="sr-Cyrl-RS" sz="2400" dirty="0"/>
          </a:p>
        </p:txBody>
      </p:sp>
      <p:sp>
        <p:nvSpPr>
          <p:cNvPr id="3" name="Content Placeholder 2"/>
          <p:cNvSpPr>
            <a:spLocks noGrp="1"/>
          </p:cNvSpPr>
          <p:nvPr>
            <p:ph idx="1"/>
          </p:nvPr>
        </p:nvSpPr>
        <p:spPr>
          <a:xfrm>
            <a:off x="323528" y="1556792"/>
            <a:ext cx="8229600" cy="4896544"/>
          </a:xfrm>
        </p:spPr>
        <p:txBody>
          <a:bodyPr>
            <a:normAutofit lnSpcReduction="10000"/>
          </a:bodyPr>
          <a:lstStyle/>
          <a:p>
            <a:endParaRPr lang="sr-Cyrl-RS" sz="2400" dirty="0" smtClean="0">
              <a:latin typeface="Garamond" pitchFamily="18" charset="0"/>
            </a:endParaRPr>
          </a:p>
          <a:p>
            <a:r>
              <a:rPr lang="sr-Cyrl-RS" sz="2500" dirty="0">
                <a:latin typeface="Garamond" pitchFamily="18" charset="0"/>
              </a:rPr>
              <a:t>Не мање достојан помена је дугогодишњи допринос </a:t>
            </a:r>
            <a:r>
              <a:rPr lang="sr-Cyrl-RS" sz="2500" b="1" dirty="0">
                <a:latin typeface="Garamond" pitchFamily="18" charset="0"/>
              </a:rPr>
              <a:t>Виктора Фукса</a:t>
            </a:r>
            <a:r>
              <a:rPr lang="sr-Cyrl-RS" sz="2500" dirty="0">
                <a:latin typeface="Garamond" pitchFamily="18" charset="0"/>
              </a:rPr>
              <a:t> са Станфорд Универзитета, САД још једног од професора „класичне Америчке школе“ здравствене економије и дугогодишњег председавајућег Америчког Удружења Економиста. </a:t>
            </a:r>
          </a:p>
          <a:p>
            <a:pPr marL="0" indent="0">
              <a:buNone/>
            </a:pPr>
            <a:endParaRPr lang="sr-Cyrl-RS" sz="2500" dirty="0" smtClean="0">
              <a:latin typeface="Garamond" pitchFamily="18" charset="0"/>
            </a:endParaRPr>
          </a:p>
          <a:p>
            <a:r>
              <a:rPr lang="sr-Cyrl-RS" sz="2500" dirty="0" smtClean="0">
                <a:latin typeface="Garamond" pitchFamily="18" charset="0"/>
              </a:rPr>
              <a:t>Према </a:t>
            </a:r>
            <a:r>
              <a:rPr lang="sr-Cyrl-RS" sz="2500" dirty="0">
                <a:latin typeface="Garamond" pitchFamily="18" charset="0"/>
              </a:rPr>
              <a:t>недавно објављеној исцрпној библиографској студији </a:t>
            </a:r>
            <a:r>
              <a:rPr lang="sr-Cyrl-RS" sz="2500" b="1" dirty="0">
                <a:latin typeface="Garamond" pitchFamily="18" charset="0"/>
              </a:rPr>
              <a:t>Адама Вагстафа и Антонија Калера </a:t>
            </a:r>
            <a:r>
              <a:rPr lang="sr-Cyrl-RS" sz="2500" dirty="0">
                <a:latin typeface="Garamond" pitchFamily="18" charset="0"/>
              </a:rPr>
              <a:t>почев од 60-тих година </a:t>
            </a:r>
            <a:r>
              <a:rPr lang="en-US" sz="2500" dirty="0">
                <a:latin typeface="Garamond" pitchFamily="18" charset="0"/>
              </a:rPr>
              <a:t>XX </a:t>
            </a:r>
            <a:r>
              <a:rPr lang="sr-Cyrl-RS" sz="2500" dirty="0">
                <a:latin typeface="Garamond" pitchFamily="18" charset="0"/>
              </a:rPr>
              <a:t>века научна продуктивност се у сфери здравствене економије скоро експоненцијално убрзавала мада претежно у земљама Англо-Саксонског културног круга (САД, Британија,Канада, Аустралија, Нови Зеланд). </a:t>
            </a:r>
          </a:p>
        </p:txBody>
      </p:sp>
    </p:spTree>
    <p:extLst>
      <p:ext uri="{BB962C8B-B14F-4D97-AF65-F5344CB8AC3E}">
        <p14:creationId xmlns:p14="http://schemas.microsoft.com/office/powerpoint/2010/main" val="1120120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90000"/>
              </a:lnSpc>
            </a:pPr>
            <a:r>
              <a:rPr lang="sr-Cyrl-RS" altLang="en-US" dirty="0">
                <a:latin typeface="Garamond" pitchFamily="18" charset="0"/>
              </a:rPr>
              <a:t>Здравствена </a:t>
            </a:r>
            <a:r>
              <a:rPr lang="en-US" altLang="en-US" dirty="0">
                <a:latin typeface="Garamond" pitchFamily="18" charset="0"/>
              </a:rPr>
              <a:t>економија је нау</a:t>
            </a:r>
            <a:r>
              <a:rPr lang="sr-Latn-CS" altLang="en-US" dirty="0">
                <a:latin typeface="Garamond" pitchFamily="18" charset="0"/>
              </a:rPr>
              <a:t>чна дисциплина</a:t>
            </a:r>
            <a:r>
              <a:rPr lang="en-US" altLang="en-US" dirty="0">
                <a:latin typeface="Garamond" pitchFamily="18" charset="0"/>
              </a:rPr>
              <a:t> која, применом економск</a:t>
            </a:r>
            <a:r>
              <a:rPr lang="sr-Latn-CS" altLang="en-US" dirty="0">
                <a:latin typeface="Garamond" pitchFamily="18" charset="0"/>
              </a:rPr>
              <a:t>ог</a:t>
            </a:r>
            <a:r>
              <a:rPr lang="en-US" altLang="en-US" dirty="0">
                <a:latin typeface="Garamond" pitchFamily="18" charset="0"/>
              </a:rPr>
              <a:t> анали</a:t>
            </a:r>
            <a:r>
              <a:rPr lang="sr-Latn-CS" altLang="en-US" dirty="0">
                <a:latin typeface="Garamond" pitchFamily="18" charset="0"/>
              </a:rPr>
              <a:t>тичког</a:t>
            </a:r>
            <a:r>
              <a:rPr lang="en-US" altLang="en-US" dirty="0">
                <a:latin typeface="Garamond" pitchFamily="18" charset="0"/>
              </a:rPr>
              <a:t> </a:t>
            </a:r>
            <a:r>
              <a:rPr lang="sr-Latn-CS" altLang="en-US" dirty="0">
                <a:latin typeface="Garamond" pitchFamily="18" charset="0"/>
              </a:rPr>
              <a:t>метода, пореди улагања са добијеним исходима на пољу здравствених услуга.</a:t>
            </a:r>
            <a:endParaRPr lang="en-US" altLang="en-US" dirty="0">
              <a:latin typeface="Garamond" pitchFamily="18" charset="0"/>
            </a:endParaRPr>
          </a:p>
          <a:p>
            <a:pPr>
              <a:lnSpc>
                <a:spcPct val="90000"/>
              </a:lnSpc>
              <a:buNone/>
            </a:pPr>
            <a:endParaRPr lang="sr-Latn-CS" altLang="en-US" dirty="0">
              <a:latin typeface="Garamond" pitchFamily="18" charset="0"/>
            </a:endParaRPr>
          </a:p>
          <a:p>
            <a:pPr>
              <a:lnSpc>
                <a:spcPct val="90000"/>
              </a:lnSpc>
              <a:buNone/>
            </a:pPr>
            <a:r>
              <a:rPr lang="sr-Latn-CS" altLang="en-US" dirty="0">
                <a:latin typeface="Garamond" pitchFamily="18" charset="0"/>
              </a:rPr>
              <a:t>   Њен циљ је најрационалнија могућа расподела расположивих ресурса у здравству</a:t>
            </a:r>
            <a:endParaRPr lang="sr-Cyrl-RS" dirty="0">
              <a:latin typeface="Garamond" pitchFamily="18" charset="0"/>
            </a:endParaRPr>
          </a:p>
          <a:p>
            <a:endParaRPr lang="sr-Cyrl-RS" dirty="0"/>
          </a:p>
        </p:txBody>
      </p:sp>
    </p:spTree>
    <p:extLst>
      <p:ext uri="{BB962C8B-B14F-4D97-AF65-F5344CB8AC3E}">
        <p14:creationId xmlns:p14="http://schemas.microsoft.com/office/powerpoint/2010/main" val="3138615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a:xfrm>
            <a:off x="928688" y="500063"/>
            <a:ext cx="6983412" cy="598487"/>
          </a:xfrm>
        </p:spPr>
        <p:txBody>
          <a:bodyPr rtlCol="0">
            <a:noAutofit/>
          </a:bodyPr>
          <a:lstStyle/>
          <a:p>
            <a:pPr eaLnBrk="1" fontAlgn="auto" hangingPunct="1">
              <a:spcAft>
                <a:spcPts val="0"/>
              </a:spcAft>
              <a:defRPr/>
            </a:pPr>
            <a:r>
              <a:rPr lang="sr-Cyrl-BA" sz="3600" b="1" dirty="0" smtClean="0">
                <a:latin typeface="Garamond" pitchFamily="18" charset="0"/>
              </a:rPr>
              <a:t>Здравствена економија</a:t>
            </a:r>
            <a:endParaRPr lang="en-US" sz="3600" b="1" dirty="0" smtClean="0">
              <a:latin typeface="Garamond" pitchFamily="18" charset="0"/>
            </a:endParaRPr>
          </a:p>
        </p:txBody>
      </p:sp>
      <p:sp>
        <p:nvSpPr>
          <p:cNvPr id="18435" name="Oval 4"/>
          <p:cNvSpPr>
            <a:spLocks noChangeArrowheads="1"/>
          </p:cNvSpPr>
          <p:nvPr/>
        </p:nvSpPr>
        <p:spPr bwMode="auto">
          <a:xfrm>
            <a:off x="428625" y="1700213"/>
            <a:ext cx="4430713" cy="1079500"/>
          </a:xfrm>
          <a:prstGeom prst="ellipse">
            <a:avLst/>
          </a:prstGeom>
          <a:solidFill>
            <a:schemeClr val="accent1">
              <a:lumMod val="20000"/>
              <a:lumOff val="80000"/>
            </a:schemeClr>
          </a:solidFill>
          <a:ln w="9525">
            <a:solidFill>
              <a:schemeClr val="tx1"/>
            </a:solidFill>
            <a:round/>
            <a:headEnd/>
            <a:tailEnd/>
          </a:ln>
        </p:spPr>
        <p:txBody>
          <a:bodyPr wrap="none" anchor="ctr"/>
          <a:lstStyle/>
          <a:p>
            <a:pPr eaLnBrk="0" hangingPunct="0"/>
            <a:r>
              <a:rPr lang="sr-Cyrl-BA" sz="2400" b="1" dirty="0" smtClean="0">
                <a:latin typeface="Garamond" pitchFamily="18" charset="0"/>
              </a:rPr>
              <a:t>Здравствена</a:t>
            </a:r>
          </a:p>
          <a:p>
            <a:pPr eaLnBrk="0" hangingPunct="0"/>
            <a:r>
              <a:rPr lang="sr-Cyrl-BA" sz="2400" b="1" dirty="0" smtClean="0">
                <a:latin typeface="Garamond" pitchFamily="18" charset="0"/>
              </a:rPr>
              <a:t>заштита</a:t>
            </a:r>
            <a:endParaRPr lang="en-US" sz="2400" b="1" dirty="0">
              <a:latin typeface="Garamond" pitchFamily="18" charset="0"/>
            </a:endParaRPr>
          </a:p>
        </p:txBody>
      </p:sp>
      <p:sp>
        <p:nvSpPr>
          <p:cNvPr id="18436" name="Oval 5"/>
          <p:cNvSpPr>
            <a:spLocks noChangeArrowheads="1"/>
          </p:cNvSpPr>
          <p:nvPr/>
        </p:nvSpPr>
        <p:spPr bwMode="auto">
          <a:xfrm>
            <a:off x="3203575" y="1700213"/>
            <a:ext cx="4752801" cy="107950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r" eaLnBrk="0" hangingPunct="0"/>
            <a:r>
              <a:rPr lang="sr-Cyrl-BA" sz="2400" b="1" dirty="0" smtClean="0">
                <a:latin typeface="Garamond" pitchFamily="18" charset="0"/>
              </a:rPr>
              <a:t>Економија</a:t>
            </a:r>
            <a:endParaRPr lang="en-US" sz="2400" b="1" dirty="0">
              <a:latin typeface="Garamond" pitchFamily="18" charset="0"/>
            </a:endParaRPr>
          </a:p>
        </p:txBody>
      </p:sp>
      <p:sp>
        <p:nvSpPr>
          <p:cNvPr id="18437" name="Oval 6"/>
          <p:cNvSpPr>
            <a:spLocks noChangeArrowheads="1"/>
          </p:cNvSpPr>
          <p:nvPr/>
        </p:nvSpPr>
        <p:spPr bwMode="auto">
          <a:xfrm>
            <a:off x="3203575" y="1773238"/>
            <a:ext cx="1922462" cy="914400"/>
          </a:xfrm>
          <a:prstGeom prst="ellipse">
            <a:avLst/>
          </a:prstGeom>
          <a:solidFill>
            <a:schemeClr val="bg1"/>
          </a:solidFill>
          <a:ln w="9525">
            <a:solidFill>
              <a:schemeClr val="tx1"/>
            </a:solidFill>
            <a:round/>
            <a:headEnd/>
            <a:tailEnd/>
          </a:ln>
        </p:spPr>
        <p:txBody>
          <a:bodyPr wrap="none" anchor="ctr"/>
          <a:lstStyle/>
          <a:p>
            <a:pPr algn="ctr" eaLnBrk="0" hangingPunct="0"/>
            <a:r>
              <a:rPr lang="sr-Cyrl-BA" sz="2000" b="1" dirty="0" smtClean="0">
                <a:latin typeface="Garamond" pitchFamily="18" charset="0"/>
              </a:rPr>
              <a:t>Здравствена</a:t>
            </a:r>
          </a:p>
          <a:p>
            <a:pPr algn="ctr" eaLnBrk="0" hangingPunct="0"/>
            <a:r>
              <a:rPr lang="sr-Cyrl-BA" sz="2000" b="1" dirty="0" smtClean="0">
                <a:latin typeface="Garamond" pitchFamily="18" charset="0"/>
              </a:rPr>
              <a:t>економика</a:t>
            </a:r>
            <a:endParaRPr lang="en-US" sz="2000" b="1" dirty="0">
              <a:latin typeface="Garamond" pitchFamily="18" charset="0"/>
            </a:endParaRPr>
          </a:p>
        </p:txBody>
      </p:sp>
      <p:sp>
        <p:nvSpPr>
          <p:cNvPr id="18438" name="Text Box 8"/>
          <p:cNvSpPr txBox="1">
            <a:spLocks noChangeArrowheads="1"/>
          </p:cNvSpPr>
          <p:nvPr/>
        </p:nvSpPr>
        <p:spPr bwMode="auto">
          <a:xfrm>
            <a:off x="428625" y="3284984"/>
            <a:ext cx="8535864"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Cyrl-CS" sz="2400" b="1" dirty="0">
                <a:latin typeface="Garamond" pitchFamily="18" charset="0"/>
              </a:rPr>
              <a:t>Лежи на размеђи економије и здравствене заштите и представља примену економије на различите аспекте здравља.</a:t>
            </a:r>
          </a:p>
          <a:p>
            <a:endParaRPr lang="sr-Cyrl-CS" sz="2400" b="1" dirty="0">
              <a:latin typeface="Garamond" pitchFamily="18" charset="0"/>
            </a:endParaRPr>
          </a:p>
          <a:p>
            <a:r>
              <a:rPr lang="sr-Cyrl-CS" sz="2400" b="1" dirty="0">
                <a:latin typeface="Garamond" pitchFamily="18" charset="0"/>
              </a:rPr>
              <a:t>“Здравствена </a:t>
            </a:r>
            <a:r>
              <a:rPr lang="sr-Cyrl-CS" sz="2400" b="1" dirty="0" smtClean="0">
                <a:latin typeface="Garamond" pitchFamily="18" charset="0"/>
              </a:rPr>
              <a:t>економија </a:t>
            </a:r>
            <a:r>
              <a:rPr lang="sr-Cyrl-CS" sz="2400" b="1" dirty="0">
                <a:latin typeface="Garamond" pitchFamily="18" charset="0"/>
              </a:rPr>
              <a:t>је примена </a:t>
            </a:r>
            <a:r>
              <a:rPr lang="sr-Cyrl-CS" sz="2400" b="1" dirty="0" smtClean="0">
                <a:latin typeface="Garamond" pitchFamily="18" charset="0"/>
              </a:rPr>
              <a:t>економије </a:t>
            </a:r>
            <a:r>
              <a:rPr lang="sr-Cyrl-CS" sz="2400" b="1" dirty="0">
                <a:latin typeface="Garamond" pitchFamily="18" charset="0"/>
              </a:rPr>
              <a:t>на подручје здравствене заштите и омогућава рационално и</a:t>
            </a:r>
          </a:p>
          <a:p>
            <a:r>
              <a:rPr lang="sr-Cyrl-CS" sz="2400" b="1" dirty="0">
                <a:latin typeface="Garamond" pitchFamily="18" charset="0"/>
              </a:rPr>
              <a:t>оптимално коришћење увек ограничених ресурса у</a:t>
            </a:r>
          </a:p>
          <a:p>
            <a:r>
              <a:rPr lang="sr-Cyrl-CS" sz="2400" b="1" dirty="0">
                <a:latin typeface="Garamond" pitchFamily="18" charset="0"/>
              </a:rPr>
              <a:t>здравственој заштити.” (Дефиниција СЗО)</a:t>
            </a:r>
          </a:p>
        </p:txBody>
      </p:sp>
      <p:sp>
        <p:nvSpPr>
          <p:cNvPr id="10" name="Down Arrow 9"/>
          <p:cNvSpPr/>
          <p:nvPr/>
        </p:nvSpPr>
        <p:spPr>
          <a:xfrm>
            <a:off x="3857625" y="2714625"/>
            <a:ext cx="484188" cy="3571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76774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76250"/>
            <a:ext cx="7086600" cy="1008063"/>
          </a:xfrm>
        </p:spPr>
        <p:txBody>
          <a:bodyPr/>
          <a:lstStyle/>
          <a:p>
            <a:pPr>
              <a:defRPr/>
            </a:pPr>
            <a:r>
              <a:rPr lang="sr-Cyrl-BA" sz="3200" b="1" dirty="0">
                <a:latin typeface="Garamond" pitchFamily="18" charset="0"/>
              </a:rPr>
              <a:t>Здравствена </a:t>
            </a:r>
            <a:r>
              <a:rPr lang="sr-Cyrl-BA" sz="3200" b="1" dirty="0" smtClean="0">
                <a:latin typeface="Garamond" pitchFamily="18" charset="0"/>
              </a:rPr>
              <a:t>економија - дефиниција</a:t>
            </a:r>
            <a:endParaRPr lang="en-US" sz="3200" b="1" dirty="0" smtClean="0">
              <a:latin typeface="Garamond" pitchFamily="18" charset="0"/>
            </a:endParaRPr>
          </a:p>
        </p:txBody>
      </p:sp>
      <p:sp>
        <p:nvSpPr>
          <p:cNvPr id="7171" name="Content Placeholder 2"/>
          <p:cNvSpPr>
            <a:spLocks noGrp="1"/>
          </p:cNvSpPr>
          <p:nvPr>
            <p:ph idx="1"/>
          </p:nvPr>
        </p:nvSpPr>
        <p:spPr>
          <a:xfrm>
            <a:off x="755650" y="1773238"/>
            <a:ext cx="7772400" cy="4608512"/>
          </a:xfrm>
        </p:spPr>
        <p:txBody>
          <a:bodyPr>
            <a:normAutofit fontScale="92500" lnSpcReduction="10000"/>
          </a:bodyPr>
          <a:lstStyle/>
          <a:p>
            <a:r>
              <a:rPr lang="ru-RU" sz="2400" dirty="0" smtClean="0">
                <a:latin typeface="Garamond" pitchFamily="18" charset="0"/>
              </a:rPr>
              <a:t>"Економика здравља бави се питањима оптималне употребе ретких економских ресурса за лечење болести и промоцију здравља". (</a:t>
            </a:r>
            <a:r>
              <a:rPr lang="en-US" sz="2400" dirty="0" smtClean="0">
                <a:latin typeface="Garamond" pitchFamily="18" charset="0"/>
              </a:rPr>
              <a:t>Mushkin</a:t>
            </a:r>
            <a:r>
              <a:rPr lang="ru-RU" sz="2400" dirty="0" smtClean="0">
                <a:latin typeface="Garamond" pitchFamily="18" charset="0"/>
              </a:rPr>
              <a:t>, 1958).</a:t>
            </a:r>
          </a:p>
          <a:p>
            <a:endParaRPr lang="ru-RU" sz="2400" dirty="0" smtClean="0">
              <a:latin typeface="Garamond" pitchFamily="18" charset="0"/>
            </a:endParaRPr>
          </a:p>
          <a:p>
            <a:r>
              <a:rPr lang="ru-RU" sz="2400" dirty="0" smtClean="0">
                <a:latin typeface="Garamond" pitchFamily="18" charset="0"/>
              </a:rPr>
              <a:t>Једноставна дефиниција - "економника здравства је примена економике на здравствено подручје" (</a:t>
            </a:r>
            <a:r>
              <a:rPr lang="en-US" sz="2400" dirty="0" smtClean="0">
                <a:latin typeface="Garamond" pitchFamily="18" charset="0"/>
              </a:rPr>
              <a:t>Klarman</a:t>
            </a:r>
            <a:r>
              <a:rPr lang="ru-RU" sz="2400" dirty="0" smtClean="0">
                <a:latin typeface="Garamond" pitchFamily="18" charset="0"/>
              </a:rPr>
              <a:t>, 1965). </a:t>
            </a:r>
          </a:p>
          <a:p>
            <a:endParaRPr lang="ru-RU" sz="2400" dirty="0" smtClean="0">
              <a:latin typeface="Garamond" pitchFamily="18" charset="0"/>
            </a:endParaRPr>
          </a:p>
          <a:p>
            <a:r>
              <a:rPr lang="ru-RU" sz="2400" dirty="0" smtClean="0">
                <a:latin typeface="Garamond" pitchFamily="18" charset="0"/>
              </a:rPr>
              <a:t>"Економика здравља може се као дисциплина дефинисати као примена теорије, алата и концепата економије на теме</a:t>
            </a:r>
            <a:br>
              <a:rPr lang="ru-RU" sz="2400" dirty="0" smtClean="0">
                <a:latin typeface="Garamond" pitchFamily="18" charset="0"/>
              </a:rPr>
            </a:br>
            <a:r>
              <a:rPr lang="ru-RU" sz="2400" dirty="0" smtClean="0">
                <a:latin typeface="Garamond" pitchFamily="18" charset="0"/>
              </a:rPr>
              <a:t>здравља и здравствене заштите. Економија је усмерне на питања алокације ретких ресурса: економика здравља је усмерена на алокацију ретких ресурса да би се побољшало здравље„ (</a:t>
            </a:r>
            <a:r>
              <a:rPr lang="en-US" sz="2400" dirty="0" smtClean="0">
                <a:latin typeface="Garamond" pitchFamily="18" charset="0"/>
              </a:rPr>
              <a:t>Kobelt</a:t>
            </a:r>
            <a:r>
              <a:rPr lang="ru-RU" sz="2400" dirty="0" smtClean="0">
                <a:latin typeface="Garamond" pitchFamily="18" charset="0"/>
              </a:rPr>
              <a:t>, 1996).</a:t>
            </a:r>
            <a:r>
              <a:rPr lang="en-US" sz="2400" dirty="0" smtClean="0">
                <a:latin typeface="Garamond" pitchFamily="18" charset="0"/>
              </a:rPr>
              <a:t>.</a:t>
            </a:r>
            <a:endParaRPr lang="en-US" sz="2400" dirty="0" smtClean="0">
              <a:latin typeface="Garamond" pitchFamily="18" charset="0"/>
              <a:cs typeface="Times New Roman" pitchFamily="18" charset="0"/>
            </a:endParaRPr>
          </a:p>
          <a:p>
            <a:endParaRPr lang="en-US" dirty="0" smtClean="0">
              <a:latin typeface="Garamond" pitchFamily="18" charset="0"/>
            </a:endParaRPr>
          </a:p>
        </p:txBody>
      </p:sp>
    </p:spTree>
    <p:extLst>
      <p:ext uri="{BB962C8B-B14F-4D97-AF65-F5344CB8AC3E}">
        <p14:creationId xmlns:p14="http://schemas.microsoft.com/office/powerpoint/2010/main" val="4870334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a:xfrm>
            <a:off x="214313" y="214313"/>
            <a:ext cx="8715375" cy="928687"/>
          </a:xfrm>
        </p:spPr>
        <p:txBody>
          <a:bodyPr rtlCol="0">
            <a:noAutofit/>
          </a:bodyPr>
          <a:lstStyle/>
          <a:p>
            <a:pPr eaLnBrk="1" fontAlgn="auto" hangingPunct="1">
              <a:spcAft>
                <a:spcPts val="0"/>
              </a:spcAft>
              <a:defRPr/>
            </a:pPr>
            <a:r>
              <a:rPr lang="sr-Cyrl-BA" sz="2800" b="1" dirty="0" smtClean="0">
                <a:solidFill>
                  <a:srgbClr val="002060"/>
                </a:solidFill>
                <a:latin typeface="Garamond" pitchFamily="18" charset="0"/>
              </a:rPr>
              <a:t>Структура здравствене економије као дисциплине</a:t>
            </a:r>
            <a:r>
              <a:rPr lang="sr-Latn-CS" sz="2000" b="1" dirty="0" smtClean="0">
                <a:solidFill>
                  <a:srgbClr val="002060"/>
                </a:solidFill>
                <a:latin typeface="Garamond" pitchFamily="18" charset="0"/>
              </a:rPr>
              <a:t/>
            </a:r>
            <a:br>
              <a:rPr lang="sr-Latn-CS" sz="2000" b="1" dirty="0" smtClean="0">
                <a:solidFill>
                  <a:srgbClr val="002060"/>
                </a:solidFill>
                <a:latin typeface="Garamond" pitchFamily="18" charset="0"/>
              </a:rPr>
            </a:br>
            <a:r>
              <a:rPr lang="sr-Latn-CS" sz="2000" b="1" dirty="0" smtClean="0">
                <a:solidFill>
                  <a:srgbClr val="002060"/>
                </a:solidFill>
                <a:latin typeface="Garamond" pitchFamily="18" charset="0"/>
              </a:rPr>
              <a:t>(Prema Williamsu)</a:t>
            </a:r>
            <a:endParaRPr lang="en-US" sz="2000" b="1" dirty="0" smtClean="0">
              <a:solidFill>
                <a:srgbClr val="002060"/>
              </a:solidFill>
              <a:latin typeface="Garamond" pitchFamily="18" charset="0"/>
            </a:endParaRPr>
          </a:p>
        </p:txBody>
      </p:sp>
      <p:sp>
        <p:nvSpPr>
          <p:cNvPr id="17411" name="Text Box 4"/>
          <p:cNvSpPr txBox="1">
            <a:spLocks noChangeArrowheads="1"/>
          </p:cNvSpPr>
          <p:nvPr/>
        </p:nvSpPr>
        <p:spPr bwMode="auto">
          <a:xfrm>
            <a:off x="6300788" y="1773238"/>
            <a:ext cx="2619375" cy="609600"/>
          </a:xfrm>
          <a:prstGeom prst="rect">
            <a:avLst/>
          </a:prstGeom>
          <a:solidFill>
            <a:srgbClr val="92D050"/>
          </a:solidFill>
          <a:ln w="28575">
            <a:solidFill>
              <a:schemeClr val="tx1"/>
            </a:solidFill>
            <a:miter lim="800000"/>
            <a:headEnd/>
            <a:tailEnd/>
          </a:ln>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1600" b="1">
                <a:solidFill>
                  <a:srgbClr val="005000"/>
                </a:solidFill>
              </a:rPr>
              <a:t>Šta utiče na zdravlje?</a:t>
            </a:r>
          </a:p>
          <a:p>
            <a:r>
              <a:rPr lang="sr-Latn-CS" sz="1600" b="1">
                <a:solidFill>
                  <a:srgbClr val="005000"/>
                </a:solidFill>
              </a:rPr>
              <a:t>(van zdravstvene zaštite)</a:t>
            </a:r>
            <a:endParaRPr lang="en-US" sz="1600" b="1">
              <a:solidFill>
                <a:srgbClr val="005000"/>
              </a:solidFill>
            </a:endParaRPr>
          </a:p>
        </p:txBody>
      </p:sp>
      <p:sp>
        <p:nvSpPr>
          <p:cNvPr id="17412" name="Text Box 5"/>
          <p:cNvSpPr txBox="1">
            <a:spLocks noChangeArrowheads="1"/>
          </p:cNvSpPr>
          <p:nvPr/>
        </p:nvSpPr>
        <p:spPr bwMode="auto">
          <a:xfrm>
            <a:off x="6948488" y="1341438"/>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A</a:t>
            </a:r>
            <a:endParaRPr lang="en-US" sz="2000" b="1"/>
          </a:p>
        </p:txBody>
      </p:sp>
      <p:sp>
        <p:nvSpPr>
          <p:cNvPr id="17413" name="Line 6"/>
          <p:cNvSpPr>
            <a:spLocks noChangeShapeType="1"/>
          </p:cNvSpPr>
          <p:nvPr/>
        </p:nvSpPr>
        <p:spPr bwMode="auto">
          <a:xfrm flipH="1">
            <a:off x="395288" y="1773238"/>
            <a:ext cx="6121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14" name="Line 7"/>
          <p:cNvSpPr>
            <a:spLocks noChangeShapeType="1"/>
          </p:cNvSpPr>
          <p:nvPr/>
        </p:nvSpPr>
        <p:spPr bwMode="auto">
          <a:xfrm>
            <a:off x="395288" y="1773238"/>
            <a:ext cx="0" cy="36718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6392" name="Text Box 8"/>
          <p:cNvSpPr txBox="1">
            <a:spLocks noChangeArrowheads="1"/>
          </p:cNvSpPr>
          <p:nvPr/>
        </p:nvSpPr>
        <p:spPr bwMode="auto">
          <a:xfrm>
            <a:off x="827088" y="2106613"/>
            <a:ext cx="2741612" cy="609600"/>
          </a:xfrm>
          <a:prstGeom prst="rect">
            <a:avLst/>
          </a:prstGeom>
          <a:solidFill>
            <a:schemeClr val="accent4">
              <a:lumMod val="60000"/>
              <a:lumOff val="40000"/>
            </a:schemeClr>
          </a:solidFill>
          <a:ln w="28575">
            <a:solidFill>
              <a:schemeClr val="tx1"/>
            </a:solidFill>
            <a:miter lim="800000"/>
            <a:headEnd/>
            <a:tailEnd/>
          </a:ln>
        </p:spPr>
        <p:txBody>
          <a:bodyPr wrap="none">
            <a:spAutoFit/>
          </a:bodyPr>
          <a:lstStyle/>
          <a:p>
            <a:pPr eaLnBrk="0" hangingPunct="0">
              <a:defRPr/>
            </a:pPr>
            <a:r>
              <a:rPr lang="sr-Latn-CS" sz="1600" b="1" dirty="0">
                <a:solidFill>
                  <a:schemeClr val="folHlink"/>
                </a:solidFill>
              </a:rPr>
              <a:t>Šta je zdravlje?</a:t>
            </a:r>
          </a:p>
          <a:p>
            <a:pPr eaLnBrk="0" hangingPunct="0">
              <a:defRPr/>
            </a:pPr>
            <a:r>
              <a:rPr lang="sr-Latn-CS" sz="1600" b="1" dirty="0">
                <a:solidFill>
                  <a:schemeClr val="folHlink"/>
                </a:solidFill>
              </a:rPr>
              <a:t>Šta su njegove vrednosti?</a:t>
            </a:r>
            <a:endParaRPr lang="en-US" sz="1600" b="1" dirty="0">
              <a:solidFill>
                <a:schemeClr val="folHlink"/>
              </a:solidFill>
            </a:endParaRPr>
          </a:p>
        </p:txBody>
      </p:sp>
      <p:sp>
        <p:nvSpPr>
          <p:cNvPr id="17416" name="Text Box 9"/>
          <p:cNvSpPr txBox="1">
            <a:spLocks noChangeArrowheads="1"/>
          </p:cNvSpPr>
          <p:nvPr/>
        </p:nvSpPr>
        <p:spPr bwMode="auto">
          <a:xfrm>
            <a:off x="1692275" y="1700213"/>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B</a:t>
            </a:r>
            <a:endParaRPr lang="en-US" sz="2000" b="1"/>
          </a:p>
        </p:txBody>
      </p:sp>
      <p:sp>
        <p:nvSpPr>
          <p:cNvPr id="16394" name="Text Box 10"/>
          <p:cNvSpPr txBox="1">
            <a:spLocks noChangeArrowheads="1"/>
          </p:cNvSpPr>
          <p:nvPr/>
        </p:nvSpPr>
        <p:spPr bwMode="auto">
          <a:xfrm>
            <a:off x="7019925" y="3068638"/>
            <a:ext cx="1366838" cy="609600"/>
          </a:xfrm>
          <a:prstGeom prst="rect">
            <a:avLst/>
          </a:prstGeom>
          <a:solidFill>
            <a:schemeClr val="accent5">
              <a:lumMod val="20000"/>
              <a:lumOff val="80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0000CC"/>
                </a:solidFill>
              </a:rPr>
              <a:t>Ekvilibrijum</a:t>
            </a:r>
          </a:p>
          <a:p>
            <a:pPr eaLnBrk="0" hangingPunct="0">
              <a:defRPr/>
            </a:pPr>
            <a:r>
              <a:rPr lang="sr-Latn-CS" sz="1600" b="1" dirty="0">
                <a:solidFill>
                  <a:srgbClr val="0000CC"/>
                </a:solidFill>
              </a:rPr>
              <a:t>tržišta</a:t>
            </a:r>
            <a:endParaRPr lang="en-US" sz="1600" b="1" dirty="0">
              <a:solidFill>
                <a:srgbClr val="0000CC"/>
              </a:solidFill>
            </a:endParaRPr>
          </a:p>
        </p:txBody>
      </p:sp>
      <p:sp>
        <p:nvSpPr>
          <p:cNvPr id="17418" name="Text Box 11"/>
          <p:cNvSpPr txBox="1">
            <a:spLocks noChangeArrowheads="1"/>
          </p:cNvSpPr>
          <p:nvPr/>
        </p:nvSpPr>
        <p:spPr bwMode="auto">
          <a:xfrm>
            <a:off x="7596188" y="263683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F</a:t>
            </a:r>
            <a:endParaRPr lang="en-US" sz="2000" b="1"/>
          </a:p>
        </p:txBody>
      </p:sp>
      <p:sp>
        <p:nvSpPr>
          <p:cNvPr id="16396" name="Text Box 12"/>
          <p:cNvSpPr txBox="1">
            <a:spLocks noChangeArrowheads="1"/>
          </p:cNvSpPr>
          <p:nvPr/>
        </p:nvSpPr>
        <p:spPr bwMode="auto">
          <a:xfrm>
            <a:off x="3924300" y="3357563"/>
            <a:ext cx="2378075" cy="854075"/>
          </a:xfrm>
          <a:prstGeom prst="rect">
            <a:avLst/>
          </a:prstGeom>
          <a:solidFill>
            <a:schemeClr val="accent1">
              <a:lumMod val="40000"/>
              <a:lumOff val="60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000099"/>
                </a:solidFill>
              </a:rPr>
              <a:t>Zahtevi za </a:t>
            </a:r>
          </a:p>
          <a:p>
            <a:pPr eaLnBrk="0" hangingPunct="0">
              <a:defRPr/>
            </a:pPr>
            <a:r>
              <a:rPr lang="sr-Latn-CS" sz="1600" b="1" dirty="0">
                <a:solidFill>
                  <a:srgbClr val="000099"/>
                </a:solidFill>
              </a:rPr>
              <a:t>zaštitom zdravlja –</a:t>
            </a:r>
          </a:p>
          <a:p>
            <a:pPr eaLnBrk="0" hangingPunct="0">
              <a:defRPr/>
            </a:pPr>
            <a:r>
              <a:rPr lang="sr-Latn-CS" sz="1600" b="1" dirty="0">
                <a:solidFill>
                  <a:srgbClr val="000099"/>
                </a:solidFill>
              </a:rPr>
              <a:t>uticaj A+B na zdravlje</a:t>
            </a:r>
            <a:r>
              <a:rPr lang="sr-Latn-CS" sz="1600" b="1" dirty="0"/>
              <a:t> </a:t>
            </a:r>
            <a:endParaRPr lang="en-US" sz="1600" b="1" dirty="0"/>
          </a:p>
        </p:txBody>
      </p:sp>
      <p:sp>
        <p:nvSpPr>
          <p:cNvPr id="17420" name="Line 13"/>
          <p:cNvSpPr>
            <a:spLocks noChangeShapeType="1"/>
          </p:cNvSpPr>
          <p:nvPr/>
        </p:nvSpPr>
        <p:spPr bwMode="auto">
          <a:xfrm flipH="1">
            <a:off x="3563938" y="2133600"/>
            <a:ext cx="27368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1" name="Text Box 14"/>
          <p:cNvSpPr txBox="1">
            <a:spLocks noChangeArrowheads="1"/>
          </p:cNvSpPr>
          <p:nvPr/>
        </p:nvSpPr>
        <p:spPr bwMode="auto">
          <a:xfrm>
            <a:off x="827088" y="3429000"/>
            <a:ext cx="2076450" cy="1098550"/>
          </a:xfrm>
          <a:prstGeom prst="rect">
            <a:avLst/>
          </a:prstGeom>
          <a:solidFill>
            <a:srgbClr val="CC99FF"/>
          </a:solidFill>
          <a:ln w="28575">
            <a:solidFill>
              <a:schemeClr val="tx1"/>
            </a:solidFill>
            <a:miter lim="800000"/>
            <a:headEnd/>
            <a:tailEnd/>
          </a:ln>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1600" b="1" dirty="0">
                <a:solidFill>
                  <a:srgbClr val="6600FF"/>
                </a:solidFill>
              </a:rPr>
              <a:t>Makro-ekonomska</a:t>
            </a:r>
          </a:p>
          <a:p>
            <a:r>
              <a:rPr lang="sr-Latn-CS" sz="1600" b="1" dirty="0">
                <a:solidFill>
                  <a:srgbClr val="6600FF"/>
                </a:solidFill>
              </a:rPr>
              <a:t>evaluacija na nivou</a:t>
            </a:r>
          </a:p>
          <a:p>
            <a:r>
              <a:rPr lang="sr-Latn-CS" sz="1600" b="1" dirty="0">
                <a:solidFill>
                  <a:srgbClr val="6600FF"/>
                </a:solidFill>
              </a:rPr>
              <a:t>Tretmana – </a:t>
            </a:r>
          </a:p>
          <a:p>
            <a:r>
              <a:rPr lang="sr-Latn-CS" sz="1600" b="1" dirty="0">
                <a:solidFill>
                  <a:srgbClr val="6600FF"/>
                </a:solidFill>
              </a:rPr>
              <a:t>CEA, CUA, CBA</a:t>
            </a:r>
            <a:endParaRPr lang="en-US" sz="1600" b="1" dirty="0">
              <a:solidFill>
                <a:srgbClr val="6600FF"/>
              </a:solidFill>
            </a:endParaRPr>
          </a:p>
        </p:txBody>
      </p:sp>
      <p:sp>
        <p:nvSpPr>
          <p:cNvPr id="17422" name="Text Box 15"/>
          <p:cNvSpPr txBox="1">
            <a:spLocks noChangeArrowheads="1"/>
          </p:cNvSpPr>
          <p:nvPr/>
        </p:nvSpPr>
        <p:spPr bwMode="auto">
          <a:xfrm>
            <a:off x="4479925" y="2919413"/>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C</a:t>
            </a:r>
            <a:endParaRPr lang="en-US" sz="2000" b="1"/>
          </a:p>
        </p:txBody>
      </p:sp>
      <p:sp>
        <p:nvSpPr>
          <p:cNvPr id="17423" name="Line 16"/>
          <p:cNvSpPr>
            <a:spLocks noChangeShapeType="1"/>
          </p:cNvSpPr>
          <p:nvPr/>
        </p:nvSpPr>
        <p:spPr bwMode="auto">
          <a:xfrm>
            <a:off x="1619250" y="2708275"/>
            <a:ext cx="0"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4" name="Text Box 17"/>
          <p:cNvSpPr txBox="1">
            <a:spLocks noChangeArrowheads="1"/>
          </p:cNvSpPr>
          <p:nvPr/>
        </p:nvSpPr>
        <p:spPr bwMode="auto">
          <a:xfrm>
            <a:off x="1835150" y="2997200"/>
            <a:ext cx="354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E</a:t>
            </a:r>
            <a:endParaRPr lang="en-US" sz="2000" b="1"/>
          </a:p>
        </p:txBody>
      </p:sp>
      <p:sp>
        <p:nvSpPr>
          <p:cNvPr id="17425" name="Line 18"/>
          <p:cNvSpPr>
            <a:spLocks noChangeShapeType="1"/>
          </p:cNvSpPr>
          <p:nvPr/>
        </p:nvSpPr>
        <p:spPr bwMode="auto">
          <a:xfrm flipH="1">
            <a:off x="2916238" y="3500438"/>
            <a:ext cx="10080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6" name="Line 19"/>
          <p:cNvSpPr>
            <a:spLocks noChangeShapeType="1"/>
          </p:cNvSpPr>
          <p:nvPr/>
        </p:nvSpPr>
        <p:spPr bwMode="auto">
          <a:xfrm flipH="1">
            <a:off x="5292725" y="2349500"/>
            <a:ext cx="10080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27" name="Line 20"/>
          <p:cNvSpPr>
            <a:spLocks noChangeShapeType="1"/>
          </p:cNvSpPr>
          <p:nvPr/>
        </p:nvSpPr>
        <p:spPr bwMode="auto">
          <a:xfrm>
            <a:off x="5292725" y="2349500"/>
            <a:ext cx="0"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8" name="Line 21"/>
          <p:cNvSpPr>
            <a:spLocks noChangeShapeType="1"/>
          </p:cNvSpPr>
          <p:nvPr/>
        </p:nvSpPr>
        <p:spPr bwMode="auto">
          <a:xfrm>
            <a:off x="3563938" y="2708275"/>
            <a:ext cx="6477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29" name="Line 22"/>
          <p:cNvSpPr>
            <a:spLocks noChangeShapeType="1"/>
          </p:cNvSpPr>
          <p:nvPr/>
        </p:nvSpPr>
        <p:spPr bwMode="auto">
          <a:xfrm>
            <a:off x="4211638" y="2708275"/>
            <a:ext cx="0" cy="649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30" name="Line 23"/>
          <p:cNvSpPr>
            <a:spLocks noChangeShapeType="1"/>
          </p:cNvSpPr>
          <p:nvPr/>
        </p:nvSpPr>
        <p:spPr bwMode="auto">
          <a:xfrm>
            <a:off x="6300788" y="3500438"/>
            <a:ext cx="7191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6408" name="Text Box 24"/>
          <p:cNvSpPr txBox="1">
            <a:spLocks noChangeArrowheads="1"/>
          </p:cNvSpPr>
          <p:nvPr/>
        </p:nvSpPr>
        <p:spPr bwMode="auto">
          <a:xfrm>
            <a:off x="755650" y="5084763"/>
            <a:ext cx="2416175" cy="609600"/>
          </a:xfrm>
          <a:prstGeom prst="rect">
            <a:avLst/>
          </a:prstGeom>
          <a:solidFill>
            <a:schemeClr val="bg1">
              <a:lumMod val="75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080808"/>
                </a:solidFill>
              </a:rPr>
              <a:t>Mehanizmi planiranja, </a:t>
            </a:r>
          </a:p>
          <a:p>
            <a:pPr eaLnBrk="0" hangingPunct="0">
              <a:defRPr/>
            </a:pPr>
            <a:r>
              <a:rPr lang="sr-Latn-CS" sz="1600" b="1" dirty="0">
                <a:solidFill>
                  <a:srgbClr val="080808"/>
                </a:solidFill>
              </a:rPr>
              <a:t>budžetiranja i praćenja</a:t>
            </a:r>
            <a:endParaRPr lang="en-US" sz="1600" b="1" dirty="0">
              <a:solidFill>
                <a:srgbClr val="080808"/>
              </a:solidFill>
            </a:endParaRPr>
          </a:p>
        </p:txBody>
      </p:sp>
      <p:sp>
        <p:nvSpPr>
          <p:cNvPr id="17432" name="Line 25"/>
          <p:cNvSpPr>
            <a:spLocks noChangeShapeType="1"/>
          </p:cNvSpPr>
          <p:nvPr/>
        </p:nvSpPr>
        <p:spPr bwMode="auto">
          <a:xfrm>
            <a:off x="395288" y="5445125"/>
            <a:ext cx="3603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6410" name="Text Box 26"/>
          <p:cNvSpPr txBox="1">
            <a:spLocks noChangeArrowheads="1"/>
          </p:cNvSpPr>
          <p:nvPr/>
        </p:nvSpPr>
        <p:spPr bwMode="auto">
          <a:xfrm>
            <a:off x="4211638" y="4797425"/>
            <a:ext cx="1703387" cy="854075"/>
          </a:xfrm>
          <a:prstGeom prst="rect">
            <a:avLst/>
          </a:prstGeom>
          <a:solidFill>
            <a:schemeClr val="accent6">
              <a:lumMod val="60000"/>
              <a:lumOff val="40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CC0000"/>
                </a:solidFill>
              </a:rPr>
              <a:t>Obezbeđivanje </a:t>
            </a:r>
          </a:p>
          <a:p>
            <a:pPr eaLnBrk="0" hangingPunct="0">
              <a:defRPr/>
            </a:pPr>
            <a:r>
              <a:rPr lang="sr-Latn-CS" sz="1600" b="1" dirty="0">
                <a:solidFill>
                  <a:srgbClr val="CC0000"/>
                </a:solidFill>
              </a:rPr>
              <a:t>zdravstvene</a:t>
            </a:r>
          </a:p>
          <a:p>
            <a:pPr eaLnBrk="0" hangingPunct="0">
              <a:defRPr/>
            </a:pPr>
            <a:r>
              <a:rPr lang="sr-Latn-CS" sz="1600" b="1" dirty="0">
                <a:solidFill>
                  <a:srgbClr val="CC0000"/>
                </a:solidFill>
              </a:rPr>
              <a:t>zaštite</a:t>
            </a:r>
            <a:endParaRPr lang="en-US" sz="1600" b="1" dirty="0">
              <a:solidFill>
                <a:srgbClr val="CC0000"/>
              </a:solidFill>
            </a:endParaRPr>
          </a:p>
        </p:txBody>
      </p:sp>
      <p:sp>
        <p:nvSpPr>
          <p:cNvPr id="17434" name="Text Box 27"/>
          <p:cNvSpPr txBox="1">
            <a:spLocks noChangeArrowheads="1"/>
          </p:cNvSpPr>
          <p:nvPr/>
        </p:nvSpPr>
        <p:spPr bwMode="auto">
          <a:xfrm>
            <a:off x="1476375" y="4652963"/>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H</a:t>
            </a:r>
            <a:endParaRPr lang="en-US" sz="2000" b="1"/>
          </a:p>
        </p:txBody>
      </p:sp>
      <p:sp>
        <p:nvSpPr>
          <p:cNvPr id="16412" name="Text Box 28"/>
          <p:cNvSpPr txBox="1">
            <a:spLocks noChangeArrowheads="1"/>
          </p:cNvSpPr>
          <p:nvPr/>
        </p:nvSpPr>
        <p:spPr bwMode="auto">
          <a:xfrm>
            <a:off x="6364288" y="5181600"/>
            <a:ext cx="2627312" cy="1098550"/>
          </a:xfrm>
          <a:prstGeom prst="rect">
            <a:avLst/>
          </a:prstGeom>
          <a:solidFill>
            <a:schemeClr val="accent6">
              <a:lumMod val="20000"/>
              <a:lumOff val="80000"/>
            </a:schemeClr>
          </a:solidFill>
          <a:ln w="28575">
            <a:solidFill>
              <a:schemeClr val="tx1"/>
            </a:solidFill>
            <a:miter lim="800000"/>
            <a:headEnd/>
            <a:tailEnd/>
          </a:ln>
        </p:spPr>
        <p:txBody>
          <a:bodyPr>
            <a:spAutoFit/>
          </a:bodyPr>
          <a:lstStyle/>
          <a:p>
            <a:pPr eaLnBrk="0" hangingPunct="0">
              <a:defRPr/>
            </a:pPr>
            <a:r>
              <a:rPr lang="sr-Latn-CS" sz="1600" b="1" dirty="0">
                <a:solidFill>
                  <a:srgbClr val="CC0000"/>
                </a:solidFill>
              </a:rPr>
              <a:t>Evaluaicja na nivou</a:t>
            </a:r>
          </a:p>
          <a:p>
            <a:pPr eaLnBrk="0" hangingPunct="0">
              <a:defRPr/>
            </a:pPr>
            <a:r>
              <a:rPr lang="sr-Latn-CS" sz="1600" b="1" dirty="0">
                <a:solidFill>
                  <a:srgbClr val="CC0000"/>
                </a:solidFill>
              </a:rPr>
              <a:t>celokupnog sistema – </a:t>
            </a:r>
          </a:p>
          <a:p>
            <a:pPr eaLnBrk="0" hangingPunct="0">
              <a:defRPr/>
            </a:pPr>
            <a:r>
              <a:rPr lang="sr-Latn-CS" sz="1600" b="1" dirty="0">
                <a:solidFill>
                  <a:srgbClr val="CC0000"/>
                </a:solidFill>
              </a:rPr>
              <a:t>pravendost i alokativna</a:t>
            </a:r>
          </a:p>
          <a:p>
            <a:pPr eaLnBrk="0" hangingPunct="0">
              <a:defRPr/>
            </a:pPr>
            <a:r>
              <a:rPr lang="sr-Latn-CS" sz="1600" b="1" dirty="0">
                <a:solidFill>
                  <a:srgbClr val="CC0000"/>
                </a:solidFill>
              </a:rPr>
              <a:t>efikasnost</a:t>
            </a:r>
            <a:endParaRPr lang="en-US" sz="1600" b="1" dirty="0">
              <a:solidFill>
                <a:srgbClr val="CC0000"/>
              </a:solidFill>
            </a:endParaRPr>
          </a:p>
        </p:txBody>
      </p:sp>
      <p:sp>
        <p:nvSpPr>
          <p:cNvPr id="17436" name="Text Box 29"/>
          <p:cNvSpPr txBox="1">
            <a:spLocks noChangeArrowheads="1"/>
          </p:cNvSpPr>
          <p:nvPr/>
        </p:nvSpPr>
        <p:spPr bwMode="auto">
          <a:xfrm>
            <a:off x="7667625" y="47244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G</a:t>
            </a:r>
            <a:endParaRPr lang="en-US" sz="2000" b="1"/>
          </a:p>
        </p:txBody>
      </p:sp>
      <p:sp>
        <p:nvSpPr>
          <p:cNvPr id="17437" name="Text Box 30"/>
          <p:cNvSpPr txBox="1">
            <a:spLocks noChangeArrowheads="1"/>
          </p:cNvSpPr>
          <p:nvPr/>
        </p:nvSpPr>
        <p:spPr bwMode="auto">
          <a:xfrm>
            <a:off x="4859338" y="436562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D</a:t>
            </a:r>
            <a:endParaRPr lang="en-US" sz="2000" b="1"/>
          </a:p>
        </p:txBody>
      </p:sp>
      <p:sp>
        <p:nvSpPr>
          <p:cNvPr id="17438" name="Line 31"/>
          <p:cNvSpPr>
            <a:spLocks noChangeShapeType="1"/>
          </p:cNvSpPr>
          <p:nvPr/>
        </p:nvSpPr>
        <p:spPr bwMode="auto">
          <a:xfrm>
            <a:off x="4787900" y="4221163"/>
            <a:ext cx="0" cy="57626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39" name="Line 32"/>
          <p:cNvSpPr>
            <a:spLocks noChangeShapeType="1"/>
          </p:cNvSpPr>
          <p:nvPr/>
        </p:nvSpPr>
        <p:spPr bwMode="auto">
          <a:xfrm flipH="1">
            <a:off x="3059113" y="4508500"/>
            <a:ext cx="17287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0" name="Line 33"/>
          <p:cNvSpPr>
            <a:spLocks noChangeShapeType="1"/>
          </p:cNvSpPr>
          <p:nvPr/>
        </p:nvSpPr>
        <p:spPr bwMode="auto">
          <a:xfrm>
            <a:off x="3059113" y="4508500"/>
            <a:ext cx="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41" name="Line 34"/>
          <p:cNvSpPr>
            <a:spLocks noChangeShapeType="1"/>
          </p:cNvSpPr>
          <p:nvPr/>
        </p:nvSpPr>
        <p:spPr bwMode="auto">
          <a:xfrm>
            <a:off x="7596188" y="3716338"/>
            <a:ext cx="0"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42" name="Line 35"/>
          <p:cNvSpPr>
            <a:spLocks noChangeShapeType="1"/>
          </p:cNvSpPr>
          <p:nvPr/>
        </p:nvSpPr>
        <p:spPr bwMode="auto">
          <a:xfrm>
            <a:off x="5795963" y="4797425"/>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3" name="Line 36"/>
          <p:cNvSpPr>
            <a:spLocks noChangeShapeType="1"/>
          </p:cNvSpPr>
          <p:nvPr/>
        </p:nvSpPr>
        <p:spPr bwMode="auto">
          <a:xfrm flipV="1">
            <a:off x="5795963" y="4508500"/>
            <a:ext cx="0"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4" name="Line 37"/>
          <p:cNvSpPr>
            <a:spLocks noChangeShapeType="1"/>
          </p:cNvSpPr>
          <p:nvPr/>
        </p:nvSpPr>
        <p:spPr bwMode="auto">
          <a:xfrm>
            <a:off x="5795963" y="4508500"/>
            <a:ext cx="14398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5" name="Line 38"/>
          <p:cNvSpPr>
            <a:spLocks noChangeShapeType="1"/>
          </p:cNvSpPr>
          <p:nvPr/>
        </p:nvSpPr>
        <p:spPr bwMode="auto">
          <a:xfrm flipV="1">
            <a:off x="7235825" y="3644900"/>
            <a:ext cx="0" cy="863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46" name="Line 39"/>
          <p:cNvSpPr>
            <a:spLocks noChangeShapeType="1"/>
          </p:cNvSpPr>
          <p:nvPr/>
        </p:nvSpPr>
        <p:spPr bwMode="auto">
          <a:xfrm>
            <a:off x="2124075" y="4508500"/>
            <a:ext cx="0" cy="3603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7" name="Line 40"/>
          <p:cNvSpPr>
            <a:spLocks noChangeShapeType="1"/>
          </p:cNvSpPr>
          <p:nvPr/>
        </p:nvSpPr>
        <p:spPr bwMode="auto">
          <a:xfrm>
            <a:off x="2124075" y="4868863"/>
            <a:ext cx="15843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8" name="Line 41"/>
          <p:cNvSpPr>
            <a:spLocks noChangeShapeType="1"/>
          </p:cNvSpPr>
          <p:nvPr/>
        </p:nvSpPr>
        <p:spPr bwMode="auto">
          <a:xfrm>
            <a:off x="3708400" y="4868863"/>
            <a:ext cx="0"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9" name="Line 42"/>
          <p:cNvSpPr>
            <a:spLocks noChangeShapeType="1"/>
          </p:cNvSpPr>
          <p:nvPr/>
        </p:nvSpPr>
        <p:spPr bwMode="auto">
          <a:xfrm flipV="1">
            <a:off x="3708400" y="5791200"/>
            <a:ext cx="2692400" cy="14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50" name="Line 43"/>
          <p:cNvSpPr>
            <a:spLocks noChangeShapeType="1"/>
          </p:cNvSpPr>
          <p:nvPr/>
        </p:nvSpPr>
        <p:spPr bwMode="auto">
          <a:xfrm flipH="1">
            <a:off x="1908175" y="6019800"/>
            <a:ext cx="4416425"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51" name="Line 44"/>
          <p:cNvSpPr>
            <a:spLocks noChangeShapeType="1"/>
          </p:cNvSpPr>
          <p:nvPr/>
        </p:nvSpPr>
        <p:spPr bwMode="auto">
          <a:xfrm flipV="1">
            <a:off x="1908175" y="5734050"/>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52" name="Text Box 45"/>
          <p:cNvSpPr txBox="1">
            <a:spLocks noChangeArrowheads="1"/>
          </p:cNvSpPr>
          <p:nvPr/>
        </p:nvSpPr>
        <p:spPr bwMode="auto">
          <a:xfrm>
            <a:off x="357188" y="1214438"/>
            <a:ext cx="54348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1400" b="1" i="1" dirty="0">
                <a:latin typeface="Garamond" pitchFamily="18" charset="0"/>
              </a:rPr>
              <a:t>Izvor: Being reasonable about the economics of helath.</a:t>
            </a:r>
          </a:p>
          <a:p>
            <a:r>
              <a:rPr lang="sr-Latn-CS" sz="1400" b="1" i="1" dirty="0">
                <a:latin typeface="Garamond" pitchFamily="18" charset="0"/>
              </a:rPr>
              <a:t>Selected essays by A.Williams, Culyer, AJ and Maynard,A (eds), 1997.</a:t>
            </a:r>
            <a:endParaRPr lang="en-US" sz="1400" b="1" i="1" dirty="0">
              <a:latin typeface="Garamond" pitchFamily="18" charset="0"/>
            </a:endParaRPr>
          </a:p>
        </p:txBody>
      </p:sp>
    </p:spTree>
    <p:extLst>
      <p:ext uri="{BB962C8B-B14F-4D97-AF65-F5344CB8AC3E}">
        <p14:creationId xmlns:p14="http://schemas.microsoft.com/office/powerpoint/2010/main" val="1104448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BA" sz="3200" b="1" dirty="0">
                <a:latin typeface="Garamond" pitchFamily="18" charset="0"/>
              </a:rPr>
              <a:t>Здравствена економија</a:t>
            </a:r>
            <a:endParaRPr lang="sr-Cyrl-RS" sz="3200" dirty="0"/>
          </a:p>
        </p:txBody>
      </p:sp>
      <p:sp>
        <p:nvSpPr>
          <p:cNvPr id="3" name="Content Placeholder 2"/>
          <p:cNvSpPr>
            <a:spLocks noGrp="1"/>
          </p:cNvSpPr>
          <p:nvPr>
            <p:ph idx="1"/>
          </p:nvPr>
        </p:nvSpPr>
        <p:spPr/>
        <p:txBody>
          <a:bodyPr>
            <a:noAutofit/>
          </a:bodyPr>
          <a:lstStyle/>
          <a:p>
            <a:pPr>
              <a:buFont typeface="Wingdings" pitchFamily="2" charset="2"/>
              <a:buChar char="ü"/>
            </a:pPr>
            <a:r>
              <a:rPr lang="sr-Cyrl-RS" sz="2400" dirty="0">
                <a:latin typeface="Garamond" pitchFamily="18" charset="0"/>
              </a:rPr>
              <a:t>Широко постављена дисциплина економије;</a:t>
            </a:r>
          </a:p>
          <a:p>
            <a:pPr>
              <a:buFont typeface="Wingdings" pitchFamily="2" charset="2"/>
              <a:buChar char="ü"/>
            </a:pPr>
            <a:r>
              <a:rPr lang="sr-Cyrl-RS" sz="2400" dirty="0">
                <a:latin typeface="Garamond" pitchFamily="18" charset="0"/>
              </a:rPr>
              <a:t>Усмерена на максимизирање добити у оквиру расположивих ресурса;</a:t>
            </a:r>
          </a:p>
          <a:p>
            <a:pPr>
              <a:buFont typeface="Wingdings" pitchFamily="2" charset="2"/>
              <a:buChar char="ü"/>
            </a:pPr>
            <a:r>
              <a:rPr lang="sr-Cyrl-RS" sz="2400" dirty="0">
                <a:latin typeface="Garamond" pitchFamily="18" charset="0"/>
              </a:rPr>
              <a:t>Дисциплина која се преклапа са бројним областима како унутар, тако и изван здравља, здравствене заштите и медицине;</a:t>
            </a:r>
          </a:p>
          <a:p>
            <a:pPr>
              <a:buFont typeface="Wingdings" pitchFamily="2" charset="2"/>
              <a:buChar char="ü"/>
            </a:pPr>
            <a:r>
              <a:rPr lang="sr-Cyrl-RS" sz="2400" dirty="0">
                <a:latin typeface="Garamond" pitchFamily="18" charset="0"/>
              </a:rPr>
              <a:t>Повезана са многим другим дисциплинама;</a:t>
            </a:r>
          </a:p>
          <a:p>
            <a:pPr>
              <a:buFont typeface="Wingdings" pitchFamily="2" charset="2"/>
              <a:buChar char="ü"/>
            </a:pPr>
            <a:r>
              <a:rPr lang="sr-Cyrl-RS" sz="2400" dirty="0">
                <a:latin typeface="Garamond" pitchFamily="18" charset="0"/>
              </a:rPr>
              <a:t>Обухвата више од економске евалуције;</a:t>
            </a:r>
          </a:p>
          <a:p>
            <a:pPr>
              <a:buFont typeface="Wingdings" pitchFamily="2" charset="2"/>
              <a:buChar char="ü"/>
            </a:pPr>
            <a:r>
              <a:rPr lang="sr-Cyrl-RS" sz="2400" dirty="0">
                <a:latin typeface="Garamond" pitchFamily="18" charset="0"/>
              </a:rPr>
              <a:t>Има значајну улогу у доношењу политичких и клиничких одлука у здравственом систему.</a:t>
            </a:r>
          </a:p>
          <a:p>
            <a:endParaRPr lang="sr-Cyrl-RS" sz="2400" dirty="0">
              <a:latin typeface="Garamond" pitchFamily="18" charset="0"/>
            </a:endParaRPr>
          </a:p>
        </p:txBody>
      </p:sp>
    </p:spTree>
    <p:extLst>
      <p:ext uri="{BB962C8B-B14F-4D97-AF65-F5344CB8AC3E}">
        <p14:creationId xmlns:p14="http://schemas.microsoft.com/office/powerpoint/2010/main" val="2402863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Garamond" pitchFamily="18" charset="0"/>
              </a:rPr>
              <a:t>Здравствена економија </a:t>
            </a:r>
            <a:r>
              <a:rPr lang="en-US" sz="3200" b="1" dirty="0" smtClean="0">
                <a:latin typeface="Garamond" pitchFamily="18" charset="0"/>
              </a:rPr>
              <a:t>се </a:t>
            </a:r>
            <a:r>
              <a:rPr lang="en-US" sz="3200" b="1" dirty="0">
                <a:latin typeface="Garamond" pitchFamily="18" charset="0"/>
              </a:rPr>
              <a:t>односи </a:t>
            </a:r>
            <a:r>
              <a:rPr lang="en-US" sz="3200" b="1" dirty="0" smtClean="0">
                <a:latin typeface="Garamond" pitchFamily="18" charset="0"/>
              </a:rPr>
              <a:t>на</a:t>
            </a:r>
            <a:r>
              <a:rPr lang="sr-Cyrl-BA" sz="3200" b="1" dirty="0" smtClean="0">
                <a:latin typeface="Garamond" pitchFamily="18" charset="0"/>
              </a:rPr>
              <a:t>:</a:t>
            </a:r>
            <a:r>
              <a:rPr lang="en-US" sz="3200" b="1" dirty="0" smtClean="0">
                <a:latin typeface="Garamond" pitchFamily="18" charset="0"/>
              </a:rPr>
              <a:t> </a:t>
            </a:r>
            <a:r>
              <a:rPr lang="sr-Cyrl-BA" sz="3200" b="1" dirty="0"/>
              <a:t/>
            </a:r>
            <a:br>
              <a:rPr lang="sr-Cyrl-BA" sz="3200" b="1" dirty="0"/>
            </a:br>
            <a:endParaRPr lang="sr-Cyrl-RS" sz="3200" b="1" dirty="0"/>
          </a:p>
        </p:txBody>
      </p:sp>
      <p:sp>
        <p:nvSpPr>
          <p:cNvPr id="3" name="Content Placeholder 2"/>
          <p:cNvSpPr>
            <a:spLocks noGrp="1"/>
          </p:cNvSpPr>
          <p:nvPr>
            <p:ph idx="1"/>
          </p:nvPr>
        </p:nvSpPr>
        <p:spPr>
          <a:xfrm>
            <a:off x="457200" y="1268760"/>
            <a:ext cx="8435280" cy="5256584"/>
          </a:xfrm>
        </p:spPr>
        <p:txBody>
          <a:bodyPr>
            <a:normAutofit fontScale="47500" lnSpcReduction="20000"/>
          </a:bodyPr>
          <a:lstStyle/>
          <a:p>
            <a:pPr marL="360000">
              <a:lnSpc>
                <a:spcPct val="120000"/>
              </a:lnSpc>
            </a:pPr>
            <a:r>
              <a:rPr lang="sr-Cyrl-CS" sz="4600" b="1" dirty="0">
                <a:latin typeface="Garamond" pitchFamily="18" charset="0"/>
              </a:rPr>
              <a:t>ЕФИ</a:t>
            </a:r>
            <a:r>
              <a:rPr lang="en-US" sz="4600" b="1" dirty="0">
                <a:latin typeface="Garamond" pitchFamily="18" charset="0"/>
              </a:rPr>
              <a:t>K</a:t>
            </a:r>
            <a:r>
              <a:rPr lang="sr-Cyrl-CS" sz="4600" b="1" dirty="0">
                <a:latin typeface="Garamond" pitchFamily="18" charset="0"/>
              </a:rPr>
              <a:t>АСНОСТ</a:t>
            </a:r>
            <a:r>
              <a:rPr lang="sr-Cyrl-CS" sz="4600" dirty="0">
                <a:latin typeface="Garamond" pitchFamily="18" charset="0"/>
              </a:rPr>
              <a:t>, али је више од саме ефикасности </a:t>
            </a:r>
            <a:r>
              <a:rPr lang="sr-Cyrl-CS" sz="4600" dirty="0" smtClean="0">
                <a:latin typeface="Garamond" pitchFamily="18" charset="0"/>
              </a:rPr>
              <a:t>јер ефикасност </a:t>
            </a:r>
            <a:r>
              <a:rPr lang="sr-Cyrl-CS" sz="4600" dirty="0">
                <a:latin typeface="Garamond" pitchFamily="18" charset="0"/>
              </a:rPr>
              <a:t>није једини циљ у избору како ће се ресурси у здравственом систему алоцирати.</a:t>
            </a:r>
          </a:p>
          <a:p>
            <a:pPr marL="360000">
              <a:lnSpc>
                <a:spcPct val="120000"/>
              </a:lnSpc>
            </a:pPr>
            <a:endParaRPr lang="sr-Cyrl-CS" sz="4600" dirty="0">
              <a:latin typeface="Garamond" pitchFamily="18" charset="0"/>
            </a:endParaRPr>
          </a:p>
          <a:p>
            <a:pPr marL="360000">
              <a:lnSpc>
                <a:spcPct val="120000"/>
              </a:lnSpc>
            </a:pPr>
            <a:r>
              <a:rPr lang="sr-Cyrl-CS" sz="4600" dirty="0">
                <a:latin typeface="Garamond" pitchFamily="18" charset="0"/>
              </a:rPr>
              <a:t>Треба мислити и на </a:t>
            </a:r>
            <a:r>
              <a:rPr lang="sr-Cyrl-CS" sz="4600" b="1" u="sng" dirty="0">
                <a:latin typeface="Garamond" pitchFamily="18" charset="0"/>
              </a:rPr>
              <a:t>ПРАВЕДНОСТ</a:t>
            </a:r>
            <a:r>
              <a:rPr lang="sr-Cyrl-CS" sz="4600" u="sng" dirty="0">
                <a:latin typeface="Garamond" pitchFamily="18" charset="0"/>
              </a:rPr>
              <a:t> </a:t>
            </a:r>
            <a:r>
              <a:rPr lang="sr-Cyrl-CS" sz="4600" b="1" u="sng" dirty="0">
                <a:latin typeface="Garamond" pitchFamily="18" charset="0"/>
              </a:rPr>
              <a:t>или на ФЕР </a:t>
            </a:r>
            <a:r>
              <a:rPr lang="sr-Cyrl-CS" sz="4600" dirty="0">
                <a:latin typeface="Garamond" pitchFamily="18" charset="0"/>
              </a:rPr>
              <a:t>дистрибуцију ресурса и добити, што је такође циљ у процесу доношења одлука о здравственој заштити.</a:t>
            </a:r>
          </a:p>
          <a:p>
            <a:pPr marL="360000">
              <a:lnSpc>
                <a:spcPct val="120000"/>
              </a:lnSpc>
            </a:pPr>
            <a:endParaRPr lang="sr-Cyrl-CS" sz="4600" dirty="0">
              <a:latin typeface="Garamond" pitchFamily="18" charset="0"/>
            </a:endParaRPr>
          </a:p>
          <a:p>
            <a:pPr marL="360000">
              <a:lnSpc>
                <a:spcPct val="120000"/>
              </a:lnSpc>
            </a:pPr>
            <a:r>
              <a:rPr lang="sr-Cyrl-CS" sz="4600" dirty="0">
                <a:latin typeface="Garamond" pitchFamily="18" charset="0"/>
              </a:rPr>
              <a:t>Задатак економије се своди на постизање </a:t>
            </a:r>
            <a:r>
              <a:rPr lang="sr-Cyrl-CS" sz="4600" b="1" dirty="0">
                <a:latin typeface="Garamond" pitchFamily="18" charset="0"/>
              </a:rPr>
              <a:t>максималне добити </a:t>
            </a:r>
            <a:r>
              <a:rPr lang="sr-Cyrl-CS" sz="4600" dirty="0">
                <a:latin typeface="Garamond" pitchFamily="18" charset="0"/>
              </a:rPr>
              <a:t>– када је примарно да се коришћењем расположиивх ресурса оствари највећи степен реализације изабраних циљева; или на </a:t>
            </a:r>
            <a:r>
              <a:rPr lang="sr-Cyrl-CS" sz="4600" b="1" dirty="0">
                <a:latin typeface="Garamond" pitchFamily="18" charset="0"/>
              </a:rPr>
              <a:t>минимализацију трошкова </a:t>
            </a:r>
            <a:r>
              <a:rPr lang="sr-Cyrl-CS" sz="4600" dirty="0">
                <a:latin typeface="Garamond" pitchFamily="18" charset="0"/>
              </a:rPr>
              <a:t>– када је битно да се жељени степен реализације изабраних циљева оствари са најмањим утрошком ресурса.</a:t>
            </a:r>
          </a:p>
          <a:p>
            <a:endParaRPr lang="sr-Cyrl-CS" dirty="0">
              <a:latin typeface="Garamond"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221088"/>
            <a:ext cx="2663825"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229200"/>
            <a:ext cx="3815953"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56651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Garamond" pitchFamily="18" charset="0"/>
              </a:rPr>
              <a:t>Здравствена економија се односи на</a:t>
            </a:r>
            <a:r>
              <a:rPr lang="sr-Cyrl-BA" sz="3200" b="1" dirty="0">
                <a:latin typeface="Garamond" pitchFamily="18" charset="0"/>
              </a:rPr>
              <a:t>:</a:t>
            </a:r>
            <a:endParaRPr lang="sr-Cyrl-RS" sz="3200" dirty="0"/>
          </a:p>
        </p:txBody>
      </p:sp>
      <p:sp>
        <p:nvSpPr>
          <p:cNvPr id="3" name="Content Placeholder 2"/>
          <p:cNvSpPr>
            <a:spLocks noGrp="1"/>
          </p:cNvSpPr>
          <p:nvPr>
            <p:ph idx="1"/>
          </p:nvPr>
        </p:nvSpPr>
        <p:spPr/>
        <p:txBody>
          <a:bodyPr>
            <a:normAutofit/>
          </a:bodyPr>
          <a:lstStyle/>
          <a:p>
            <a:r>
              <a:rPr lang="en-US" sz="2800" dirty="0" smtClean="0">
                <a:latin typeface="Garamond" pitchFamily="18" charset="0"/>
              </a:rPr>
              <a:t>Квантификацију </a:t>
            </a:r>
            <a:r>
              <a:rPr lang="en-US" sz="2800" dirty="0">
                <a:latin typeface="Garamond" pitchFamily="18" charset="0"/>
              </a:rPr>
              <a:t>ресурса који се користе у пружању здравствених услуга током одређеног временског периода </a:t>
            </a:r>
            <a:endParaRPr lang="sr-Cyrl-BA" sz="2800" dirty="0" smtClean="0">
              <a:latin typeface="Garamond" pitchFamily="18" charset="0"/>
            </a:endParaRPr>
          </a:p>
          <a:p>
            <a:r>
              <a:rPr lang="en-US" sz="2800" dirty="0" smtClean="0">
                <a:latin typeface="Garamond" pitchFamily="18" charset="0"/>
              </a:rPr>
              <a:t>Ефикасност </a:t>
            </a:r>
            <a:r>
              <a:rPr lang="en-US" sz="2800" dirty="0">
                <a:latin typeface="Garamond" pitchFamily="18" charset="0"/>
              </a:rPr>
              <a:t>којом се ресурси додељују и користе у здравствене сврхе </a:t>
            </a:r>
            <a:endParaRPr lang="sr-Cyrl-BA" sz="2800" dirty="0" smtClean="0">
              <a:latin typeface="Garamond" pitchFamily="18" charset="0"/>
            </a:endParaRPr>
          </a:p>
          <a:p>
            <a:r>
              <a:rPr lang="en-US" sz="2800" dirty="0" smtClean="0">
                <a:latin typeface="Garamond" pitchFamily="18" charset="0"/>
              </a:rPr>
              <a:t>Утицај </a:t>
            </a:r>
            <a:r>
              <a:rPr lang="en-US" sz="2800" dirty="0">
                <a:latin typeface="Garamond" pitchFamily="18" charset="0"/>
              </a:rPr>
              <a:t>различитих здравствених услуга на здравље и добробит </a:t>
            </a:r>
            <a:r>
              <a:rPr lang="sr-Cyrl-BA" sz="2800" dirty="0" smtClean="0">
                <a:latin typeface="Garamond" pitchFamily="18" charset="0"/>
              </a:rPr>
              <a:t>п</a:t>
            </a:r>
            <a:r>
              <a:rPr lang="en-US" sz="2800" dirty="0" smtClean="0">
                <a:latin typeface="Garamond" pitchFamily="18" charset="0"/>
              </a:rPr>
              <a:t>опулација</a:t>
            </a:r>
            <a:r>
              <a:rPr lang="en-US" sz="2800" dirty="0">
                <a:latin typeface="Garamond" pitchFamily="18" charset="0"/>
              </a:rPr>
              <a:t>. </a:t>
            </a:r>
            <a:endParaRPr lang="sr-Cyrl-RS" sz="2800" dirty="0">
              <a:latin typeface="Garamond" pitchFamily="18" charset="0"/>
            </a:endParaRPr>
          </a:p>
        </p:txBody>
      </p:sp>
    </p:spTree>
    <p:extLst>
      <p:ext uri="{BB962C8B-B14F-4D97-AF65-F5344CB8AC3E}">
        <p14:creationId xmlns:p14="http://schemas.microsoft.com/office/powerpoint/2010/main" val="4259709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a:latin typeface="Garamond" pitchFamily="18" charset="0"/>
              </a:rPr>
              <a:t>ЗАШТО ЈЕ ВАЖНА </a:t>
            </a:r>
            <a:br>
              <a:rPr lang="sr-Cyrl-RS" sz="3200" b="1" dirty="0">
                <a:latin typeface="Garamond" pitchFamily="18" charset="0"/>
              </a:rPr>
            </a:br>
            <a:r>
              <a:rPr lang="sr-Cyrl-RS" sz="3200" b="1" dirty="0">
                <a:latin typeface="Garamond" pitchFamily="18" charset="0"/>
              </a:rPr>
              <a:t>ЗДРАВСТВЕНА Е</a:t>
            </a:r>
            <a:r>
              <a:rPr lang="en-US" sz="3200" b="1" dirty="0">
                <a:latin typeface="Garamond" pitchFamily="18" charset="0"/>
              </a:rPr>
              <a:t>K</a:t>
            </a:r>
            <a:r>
              <a:rPr lang="sr-Cyrl-RS" sz="3200" b="1" dirty="0" smtClean="0">
                <a:latin typeface="Garamond" pitchFamily="18" charset="0"/>
              </a:rPr>
              <a:t>ОНОМИ</a:t>
            </a:r>
            <a:r>
              <a:rPr lang="sr-Cyrl-BA" sz="3200" b="1" dirty="0" smtClean="0">
                <a:latin typeface="Garamond" pitchFamily="18" charset="0"/>
              </a:rPr>
              <a:t>ј</a:t>
            </a:r>
            <a:r>
              <a:rPr lang="sr-Cyrl-RS" sz="3200" b="1" dirty="0" smtClean="0">
                <a:latin typeface="Garamond" pitchFamily="18" charset="0"/>
              </a:rPr>
              <a:t>А</a:t>
            </a:r>
            <a:r>
              <a:rPr lang="sr-Cyrl-RS" sz="3200" b="1" dirty="0">
                <a:latin typeface="Garamond" pitchFamily="18" charset="0"/>
              </a:rPr>
              <a:t>?</a:t>
            </a:r>
          </a:p>
        </p:txBody>
      </p:sp>
      <p:sp>
        <p:nvSpPr>
          <p:cNvPr id="3" name="Content Placeholder 2"/>
          <p:cNvSpPr>
            <a:spLocks noGrp="1"/>
          </p:cNvSpPr>
          <p:nvPr>
            <p:ph idx="1"/>
          </p:nvPr>
        </p:nvSpPr>
        <p:spPr>
          <a:xfrm>
            <a:off x="457200" y="1600200"/>
            <a:ext cx="8291264" cy="5069160"/>
          </a:xfrm>
        </p:spPr>
        <p:txBody>
          <a:bodyPr>
            <a:normAutofit fontScale="77500" lnSpcReduction="20000"/>
          </a:bodyPr>
          <a:lstStyle/>
          <a:p>
            <a:pPr marL="0" indent="0">
              <a:buNone/>
            </a:pPr>
            <a:r>
              <a:rPr lang="sr-Cyrl-RS" b="1" u="sng" dirty="0">
                <a:latin typeface="Garamond" pitchFamily="18" charset="0"/>
              </a:rPr>
              <a:t>Постоји неколико разлога</a:t>
            </a:r>
            <a:r>
              <a:rPr lang="sr-Cyrl-RS" b="1" u="sng" dirty="0" smtClean="0">
                <a:latin typeface="Garamond" pitchFamily="18" charset="0"/>
              </a:rPr>
              <a:t>:</a:t>
            </a:r>
          </a:p>
          <a:p>
            <a:pPr marL="0" indent="0">
              <a:buNone/>
            </a:pPr>
            <a:endParaRPr lang="sr-Cyrl-RS" dirty="0">
              <a:latin typeface="Garamond" pitchFamily="18" charset="0"/>
            </a:endParaRPr>
          </a:p>
          <a:p>
            <a:r>
              <a:rPr lang="sr-Cyrl-RS" dirty="0">
                <a:latin typeface="Garamond" pitchFamily="18" charset="0"/>
              </a:rPr>
              <a:t>Ресурси у здравственом систему су коначни и ограничени</a:t>
            </a:r>
            <a:r>
              <a:rPr lang="sr-Cyrl-RS" dirty="0" smtClean="0">
                <a:latin typeface="Garamond" pitchFamily="18" charset="0"/>
              </a:rPr>
              <a:t>;</a:t>
            </a:r>
          </a:p>
          <a:p>
            <a:endParaRPr lang="sr-Cyrl-RS" dirty="0">
              <a:latin typeface="Garamond" pitchFamily="18" charset="0"/>
            </a:endParaRPr>
          </a:p>
          <a:p>
            <a:r>
              <a:rPr lang="sr-Cyrl-RS" dirty="0">
                <a:latin typeface="Garamond" pitchFamily="18" charset="0"/>
              </a:rPr>
              <a:t>Жеље и потребе су бесконачне и неограничене</a:t>
            </a:r>
            <a:r>
              <a:rPr lang="sr-Cyrl-RS" dirty="0" smtClean="0">
                <a:latin typeface="Garamond" pitchFamily="18" charset="0"/>
              </a:rPr>
              <a:t>;</a:t>
            </a:r>
          </a:p>
          <a:p>
            <a:endParaRPr lang="sr-Cyrl-RS" dirty="0">
              <a:latin typeface="Garamond" pitchFamily="18" charset="0"/>
            </a:endParaRPr>
          </a:p>
          <a:p>
            <a:r>
              <a:rPr lang="sr-Cyrl-RS" dirty="0">
                <a:latin typeface="Garamond" pitchFamily="18" charset="0"/>
              </a:rPr>
              <a:t>Избори се морају направити о томе који ће се ресурси искористити за које активности</a:t>
            </a:r>
            <a:r>
              <a:rPr lang="sr-Cyrl-RS" dirty="0" smtClean="0">
                <a:latin typeface="Garamond" pitchFamily="18" charset="0"/>
              </a:rPr>
              <a:t>;</a:t>
            </a:r>
          </a:p>
          <a:p>
            <a:endParaRPr lang="sr-Cyrl-RS" dirty="0">
              <a:latin typeface="Garamond" pitchFamily="18" charset="0"/>
            </a:endParaRPr>
          </a:p>
          <a:p>
            <a:r>
              <a:rPr lang="sr-Cyrl-RS" dirty="0">
                <a:latin typeface="Garamond" pitchFamily="18" charset="0"/>
              </a:rPr>
              <a:t>Избором да се користе ресурси за једну активност, нема могућности да се исти ресурси искористе за алтернативну активност, те је добит повезана са најбољим алтернативним коришћењем ресурса изгубљена. То се зове ОПОРТУНИТЕТНИ ТРОША</a:t>
            </a:r>
            <a:r>
              <a:rPr lang="en-US" dirty="0">
                <a:latin typeface="Garamond" pitchFamily="18" charset="0"/>
              </a:rPr>
              <a:t>K</a:t>
            </a:r>
          </a:p>
          <a:p>
            <a:endParaRPr lang="sr-Cyrl-RS" dirty="0">
              <a:latin typeface="Garamond" pitchFamily="18" charset="0"/>
            </a:endParaRPr>
          </a:p>
        </p:txBody>
      </p:sp>
    </p:spTree>
    <p:extLst>
      <p:ext uri="{BB962C8B-B14F-4D97-AF65-F5344CB8AC3E}">
        <p14:creationId xmlns:p14="http://schemas.microsoft.com/office/powerpoint/2010/main" val="1232456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p:txBody>
          <a:bodyPr>
            <a:normAutofit/>
          </a:bodyPr>
          <a:lstStyle/>
          <a:p>
            <a:pPr algn="ctr">
              <a:defRPr/>
            </a:pPr>
            <a:r>
              <a:rPr lang="sr-Cyrl-CS" sz="2800" b="1" dirty="0" smtClean="0">
                <a:latin typeface="Garamond" pitchFamily="18" charset="0"/>
              </a:rPr>
              <a:t>ПРЕДМЕТ ИЗУЧАВАЊА</a:t>
            </a:r>
            <a:endParaRPr lang="en-US" sz="2800" b="1" dirty="0" smtClean="0">
              <a:latin typeface="Garamond" pitchFamily="18" charset="0"/>
            </a:endParaRPr>
          </a:p>
        </p:txBody>
      </p:sp>
      <p:sp>
        <p:nvSpPr>
          <p:cNvPr id="8195" name="Rectangle 3"/>
          <p:cNvSpPr>
            <a:spLocks noGrp="1" noChangeArrowheads="1"/>
          </p:cNvSpPr>
          <p:nvPr>
            <p:ph type="body" idx="1"/>
          </p:nvPr>
        </p:nvSpPr>
        <p:spPr>
          <a:xfrm>
            <a:off x="685800" y="1773238"/>
            <a:ext cx="7773988" cy="4608512"/>
          </a:xfrm>
        </p:spPr>
        <p:txBody>
          <a:bodyPr/>
          <a:lstStyle/>
          <a:p>
            <a:pPr>
              <a:lnSpc>
                <a:spcPct val="80000"/>
              </a:lnSpc>
              <a:buFont typeface="Monotype Sorts" pitchFamily="2" charset="2"/>
              <a:buNone/>
            </a:pPr>
            <a:endParaRPr lang="sr-Latn-CS" sz="2400" b="1" i="1" dirty="0" smtClean="0"/>
          </a:p>
          <a:p>
            <a:pPr>
              <a:lnSpc>
                <a:spcPct val="80000"/>
              </a:lnSpc>
            </a:pPr>
            <a:r>
              <a:rPr lang="ru-RU" sz="2800" dirty="0" smtClean="0">
                <a:latin typeface="Garamond" pitchFamily="18" charset="0"/>
              </a:rPr>
              <a:t>Предмет изучавања економике здравствене заштите обухвата широк спектар проблема који се односе на механизме мобилизације и алокације ресурса намењених здравственој заштити.</a:t>
            </a:r>
            <a:r>
              <a:rPr lang="sr-Latn-CS" sz="1000" dirty="0" smtClean="0">
                <a:latin typeface="Garamond" pitchFamily="18" charset="0"/>
              </a:rPr>
              <a:t>     </a:t>
            </a:r>
          </a:p>
          <a:p>
            <a:pPr>
              <a:lnSpc>
                <a:spcPct val="80000"/>
              </a:lnSpc>
              <a:buFont typeface="Monotype Sorts" pitchFamily="2" charset="2"/>
              <a:buNone/>
            </a:pPr>
            <a:r>
              <a:rPr lang="sr-Latn-CS" sz="1200" dirty="0" smtClean="0">
                <a:latin typeface="Garamond" pitchFamily="18" charset="0"/>
              </a:rPr>
              <a:t> </a:t>
            </a:r>
          </a:p>
          <a:p>
            <a:pPr>
              <a:lnSpc>
                <a:spcPct val="80000"/>
              </a:lnSpc>
              <a:buFont typeface="Monotype Sorts" pitchFamily="2" charset="2"/>
              <a:buNone/>
            </a:pPr>
            <a:endParaRPr lang="en-US" sz="1200" dirty="0" smtClean="0"/>
          </a:p>
        </p:txBody>
      </p:sp>
    </p:spTree>
    <p:extLst>
      <p:ext uri="{BB962C8B-B14F-4D97-AF65-F5344CB8AC3E}">
        <p14:creationId xmlns:p14="http://schemas.microsoft.com/office/powerpoint/2010/main" val="16099596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a:latin typeface="Garamond" pitchFamily="18" charset="0"/>
              </a:rPr>
              <a:t>ЕКОНОМИЈА - </a:t>
            </a:r>
            <a:r>
              <a:rPr lang="sr-Cyrl-RS" sz="3200" b="1" dirty="0" smtClean="0">
                <a:latin typeface="Garamond" pitchFamily="18" charset="0"/>
              </a:rPr>
              <a:t>дескрипција</a:t>
            </a:r>
            <a:endParaRPr lang="sr-Cyrl-RS" sz="3200" b="1" dirty="0">
              <a:latin typeface="Garamond" pitchFamily="18" charset="0"/>
            </a:endParaRPr>
          </a:p>
        </p:txBody>
      </p:sp>
      <p:sp>
        <p:nvSpPr>
          <p:cNvPr id="3" name="Content Placeholder 2"/>
          <p:cNvSpPr>
            <a:spLocks noGrp="1"/>
          </p:cNvSpPr>
          <p:nvPr>
            <p:ph idx="1"/>
          </p:nvPr>
        </p:nvSpPr>
        <p:spPr>
          <a:xfrm>
            <a:off x="4234595" y="1412776"/>
            <a:ext cx="4491955" cy="4785395"/>
          </a:xfrm>
        </p:spPr>
        <p:txBody>
          <a:bodyPr>
            <a:normAutofit fontScale="92500" lnSpcReduction="20000"/>
          </a:bodyPr>
          <a:lstStyle/>
          <a:p>
            <a:pPr marL="0" indent="0">
              <a:spcAft>
                <a:spcPts val="600"/>
              </a:spcAft>
              <a:buNone/>
            </a:pPr>
            <a:r>
              <a:rPr lang="sr-Cyrl-RS" sz="2800" b="1" dirty="0" smtClean="0">
                <a:latin typeface="Garamond" pitchFamily="18" charset="0"/>
              </a:rPr>
              <a:t>ЕКОНОМИЈА</a:t>
            </a:r>
            <a:r>
              <a:rPr lang="sr-Cyrl-RS" sz="2800" dirty="0" smtClean="0">
                <a:latin typeface="Garamond" pitchFamily="18" charset="0"/>
              </a:rPr>
              <a:t> </a:t>
            </a:r>
            <a:r>
              <a:rPr lang="sr-Cyrl-RS" sz="2800" dirty="0">
                <a:latin typeface="Garamond" pitchFamily="18" charset="0"/>
              </a:rPr>
              <a:t>је научна дисциплина која се суочава са проблемом како </a:t>
            </a:r>
            <a:r>
              <a:rPr lang="sr-Cyrl-RS" sz="2800" dirty="0" smtClean="0">
                <a:latin typeface="Garamond" pitchFamily="18" charset="0"/>
              </a:rPr>
              <a:t>ограничени ресурси </a:t>
            </a:r>
            <a:r>
              <a:rPr lang="sr-Cyrl-RS" sz="2800" dirty="0">
                <a:latin typeface="Garamond" pitchFamily="18" charset="0"/>
              </a:rPr>
              <a:t>могу на најбољи начин да послуже неограниченим жељама и </a:t>
            </a:r>
            <a:r>
              <a:rPr lang="sr-Cyrl-RS" sz="2800" dirty="0" smtClean="0">
                <a:latin typeface="Garamond" pitchFamily="18" charset="0"/>
              </a:rPr>
              <a:t>потребама </a:t>
            </a:r>
            <a:r>
              <a:rPr lang="sr-Cyrl-RS" sz="2800" dirty="0">
                <a:latin typeface="Garamond" pitchFamily="18" charset="0"/>
              </a:rPr>
              <a:t>за добрима и услугама</a:t>
            </a:r>
            <a:r>
              <a:rPr lang="sr-Cyrl-RS" sz="2800" dirty="0" smtClean="0"/>
              <a:t>.</a:t>
            </a:r>
          </a:p>
          <a:p>
            <a:pPr marL="0" indent="0">
              <a:buNone/>
            </a:pPr>
            <a:endParaRPr lang="sr-Cyrl-RS" sz="2800" dirty="0" smtClean="0"/>
          </a:p>
          <a:p>
            <a:pPr marL="0" indent="0">
              <a:buNone/>
            </a:pPr>
            <a:r>
              <a:rPr lang="sr-Cyrl-RS" sz="2600" b="1" dirty="0" smtClean="0">
                <a:latin typeface="Garamond" pitchFamily="18" charset="0"/>
              </a:rPr>
              <a:t>ЕКОНОМИЈА</a:t>
            </a:r>
            <a:r>
              <a:rPr lang="sr-Cyrl-RS" sz="2800" dirty="0" smtClean="0">
                <a:latin typeface="Garamond" pitchFamily="18" charset="0"/>
              </a:rPr>
              <a:t> </a:t>
            </a:r>
            <a:r>
              <a:rPr lang="sr-Cyrl-RS" sz="2800" dirty="0">
                <a:latin typeface="Garamond" pitchFamily="18" charset="0"/>
              </a:rPr>
              <a:t>се бави:</a:t>
            </a:r>
          </a:p>
          <a:p>
            <a:pPr>
              <a:buFont typeface="Wingdings" pitchFamily="2" charset="2"/>
              <a:buChar char="ü"/>
            </a:pPr>
            <a:r>
              <a:rPr lang="sr-Cyrl-RS" sz="2800" dirty="0">
                <a:latin typeface="Garamond" pitchFamily="18" charset="0"/>
              </a:rPr>
              <a:t>трошковима</a:t>
            </a:r>
          </a:p>
          <a:p>
            <a:pPr>
              <a:buFont typeface="Wingdings" pitchFamily="2" charset="2"/>
              <a:buChar char="ü"/>
            </a:pPr>
            <a:r>
              <a:rPr lang="sr-Cyrl-RS" sz="2800" dirty="0">
                <a:latin typeface="Garamond" pitchFamily="18" charset="0"/>
              </a:rPr>
              <a:t>добитима</a:t>
            </a:r>
          </a:p>
          <a:p>
            <a:pPr>
              <a:buFont typeface="Wingdings" pitchFamily="2" charset="2"/>
              <a:buChar char="ü"/>
            </a:pPr>
            <a:r>
              <a:rPr lang="sr-Cyrl-RS" sz="2800" dirty="0">
                <a:latin typeface="Garamond" pitchFamily="18" charset="0"/>
              </a:rPr>
              <a:t>изборима</a:t>
            </a:r>
          </a:p>
          <a:p>
            <a:pPr>
              <a:buFont typeface="Wingdings" pitchFamily="2" charset="2"/>
              <a:buChar char="ü"/>
            </a:pPr>
            <a:r>
              <a:rPr lang="sr-Cyrl-RS" sz="2800" dirty="0" smtClean="0">
                <a:latin typeface="Garamond" pitchFamily="18" charset="0"/>
              </a:rPr>
              <a:t>ефикасношћу</a:t>
            </a:r>
            <a:endParaRPr lang="sr-Cyrl-RS" sz="2800" dirty="0">
              <a:latin typeface="Garamond" pitchFamily="18"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12776"/>
            <a:ext cx="3655293" cy="24368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95536" y="4365104"/>
            <a:ext cx="3482690" cy="1569660"/>
          </a:xfrm>
          <a:prstGeom prst="rect">
            <a:avLst/>
          </a:prstGeom>
        </p:spPr>
        <p:txBody>
          <a:bodyPr wrap="square">
            <a:spAutoFit/>
          </a:bodyPr>
          <a:lstStyle/>
          <a:p>
            <a:pPr lvl="0" algn="ctr" fontAlgn="base">
              <a:spcBef>
                <a:spcPct val="0"/>
              </a:spcBef>
              <a:spcAft>
                <a:spcPct val="0"/>
              </a:spcAft>
            </a:pPr>
            <a:r>
              <a:rPr lang="sr-Cyrl-CS" sz="2400" b="1" dirty="0">
                <a:solidFill>
                  <a:srgbClr val="CC0000"/>
                </a:solidFill>
                <a:latin typeface="Garamond" pitchFamily="18" charset="0"/>
                <a:cs typeface="Arial" pitchFamily="34" charset="0"/>
              </a:rPr>
              <a:t>Основни проблем (задатак) економије је </a:t>
            </a:r>
            <a:r>
              <a:rPr lang="sr-Cyrl-CS" sz="2400" b="1" u="sng" dirty="0">
                <a:solidFill>
                  <a:srgbClr val="CC0000"/>
                </a:solidFill>
                <a:latin typeface="Garamond" pitchFamily="18" charset="0"/>
                <a:cs typeface="Arial" pitchFamily="34" charset="0"/>
              </a:rPr>
              <a:t>адекватна алокација ресурса у друштву</a:t>
            </a:r>
            <a:r>
              <a:rPr lang="sr-Cyrl-CS" sz="2400" b="1" dirty="0">
                <a:solidFill>
                  <a:srgbClr val="CC0000"/>
                </a:solidFill>
                <a:latin typeface="Garamond" pitchFamily="18" charset="0"/>
                <a:cs typeface="Arial" pitchFamily="34" charset="0"/>
              </a:rPr>
              <a:t>.</a:t>
            </a:r>
            <a:endParaRPr lang="en-US" sz="2400" b="1" dirty="0">
              <a:solidFill>
                <a:srgbClr val="CC0000"/>
              </a:solidFill>
              <a:latin typeface="Garamond" pitchFamily="18" charset="0"/>
              <a:cs typeface="Arial" pitchFamily="34" charset="0"/>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3706" y="5118268"/>
            <a:ext cx="1050294" cy="1632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8146" y="5397277"/>
            <a:ext cx="1305559" cy="1272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360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BA" dirty="0" smtClean="0">
                <a:latin typeface="Garamond" pitchFamily="18" charset="0"/>
              </a:rPr>
              <a:t>Садржај здравствене економије</a:t>
            </a:r>
            <a:endParaRPr lang="sr-Cyrl-RS" dirty="0">
              <a:latin typeface="Garamond" pitchFamily="18" charset="0"/>
            </a:endParaRPr>
          </a:p>
        </p:txBody>
      </p:sp>
      <p:sp>
        <p:nvSpPr>
          <p:cNvPr id="3" name="Content Placeholder 2"/>
          <p:cNvSpPr>
            <a:spLocks noGrp="1"/>
          </p:cNvSpPr>
          <p:nvPr>
            <p:ph idx="1"/>
          </p:nvPr>
        </p:nvSpPr>
        <p:spPr/>
        <p:txBody>
          <a:bodyPr>
            <a:noAutofit/>
          </a:bodyPr>
          <a:lstStyle/>
          <a:p>
            <a:r>
              <a:rPr lang="sr-Cyrl-RS" sz="2800" dirty="0">
                <a:latin typeface="Garamond" pitchFamily="18" charset="0"/>
              </a:rPr>
              <a:t>Финансирање система здравствене заштите;</a:t>
            </a:r>
          </a:p>
          <a:p>
            <a:r>
              <a:rPr lang="sr-Cyrl-RS" sz="2800" dirty="0">
                <a:latin typeface="Garamond" pitchFamily="18" charset="0"/>
              </a:rPr>
              <a:t>Здравствено осигурање;</a:t>
            </a:r>
          </a:p>
          <a:p>
            <a:r>
              <a:rPr lang="sr-Cyrl-RS" sz="2800" dirty="0">
                <a:latin typeface="Garamond" pitchFamily="18" charset="0"/>
              </a:rPr>
              <a:t>Економски односи између здравстених установа, фондова осигурања, корисника и других политичких актера у здравственом систему;</a:t>
            </a:r>
          </a:p>
          <a:p>
            <a:r>
              <a:rPr lang="sr-Cyrl-RS" sz="2800" dirty="0">
                <a:latin typeface="Garamond" pitchFamily="18" charset="0"/>
              </a:rPr>
              <a:t>Здравствена потрошња;</a:t>
            </a:r>
          </a:p>
          <a:p>
            <a:r>
              <a:rPr lang="sr-Cyrl-RS" sz="2800" dirty="0">
                <a:latin typeface="Garamond" pitchFamily="18" charset="0"/>
              </a:rPr>
              <a:t>Мерење резултата рада у здравству – дефинисање здравствених услуга;</a:t>
            </a:r>
          </a:p>
          <a:p>
            <a:r>
              <a:rPr lang="sr-Cyrl-RS" sz="2800" dirty="0">
                <a:latin typeface="Garamond" pitchFamily="18" charset="0"/>
              </a:rPr>
              <a:t>Економска евалуација здравствених програма и активности.</a:t>
            </a:r>
          </a:p>
        </p:txBody>
      </p:sp>
    </p:spTree>
    <p:extLst>
      <p:ext uri="{BB962C8B-B14F-4D97-AF65-F5344CB8AC3E}">
        <p14:creationId xmlns:p14="http://schemas.microsoft.com/office/powerpoint/2010/main" val="1685054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200" b="1" dirty="0" smtClean="0">
                <a:latin typeface="Garamond" pitchFamily="18" charset="0"/>
              </a:rPr>
              <a:t>ГЛАВНА ПОДРУЧЈА ИСТРАЖИВАЊА</a:t>
            </a:r>
            <a:endParaRPr lang="en-US" sz="3200" b="1" dirty="0" smtClean="0">
              <a:latin typeface="Garamond" pitchFamily="18" charset="0"/>
            </a:endParaRPr>
          </a:p>
        </p:txBody>
      </p:sp>
      <p:sp>
        <p:nvSpPr>
          <p:cNvPr id="7171" name="Content Placeholder 2"/>
          <p:cNvSpPr>
            <a:spLocks noGrp="1"/>
          </p:cNvSpPr>
          <p:nvPr>
            <p:ph idx="1"/>
          </p:nvPr>
        </p:nvSpPr>
        <p:spPr>
          <a:xfrm>
            <a:off x="685800" y="1773238"/>
            <a:ext cx="7918450" cy="4322762"/>
          </a:xfrm>
        </p:spPr>
        <p:txBody>
          <a:bodyPr>
            <a:normAutofit lnSpcReduction="10000"/>
          </a:bodyPr>
          <a:lstStyle/>
          <a:p>
            <a:pPr marL="0" indent="0">
              <a:buFont typeface="Monotype Sorts" pitchFamily="2" charset="2"/>
              <a:buNone/>
              <a:defRPr/>
            </a:pPr>
            <a:r>
              <a:rPr lang="ru-RU" sz="2400" dirty="0" smtClean="0">
                <a:latin typeface="Garamond" pitchFamily="18" charset="0"/>
              </a:rPr>
              <a:t>Главна подручја економике здравствене заштите могуће је друписати у неколико ширих целина:</a:t>
            </a:r>
            <a:br>
              <a:rPr lang="ru-RU" sz="2400" dirty="0" smtClean="0">
                <a:latin typeface="Garamond" pitchFamily="18" charset="0"/>
              </a:rPr>
            </a:br>
            <a:r>
              <a:rPr lang="ru-RU" sz="2400" dirty="0" smtClean="0">
                <a:latin typeface="Garamond" pitchFamily="18" charset="0"/>
              </a:rPr>
              <a:t/>
            </a:r>
            <a:br>
              <a:rPr lang="ru-RU" sz="2400" dirty="0" smtClean="0">
                <a:latin typeface="Garamond" pitchFamily="18" charset="0"/>
              </a:rPr>
            </a:br>
            <a:r>
              <a:rPr lang="ru-RU" sz="2400" b="1" dirty="0" smtClean="0">
                <a:latin typeface="Garamond" pitchFamily="18" charset="0"/>
              </a:rPr>
              <a:t>1. Економске карактеристике здравља- </a:t>
            </a:r>
            <a:r>
              <a:rPr lang="ru-RU" sz="2400" dirty="0" smtClean="0">
                <a:latin typeface="Garamond" pitchFamily="18" charset="0"/>
              </a:rPr>
              <a:t>у оквиру ове теме изучавају се неизвесност здравствених потреба, условљеност понашања корисника и давалаца здравствених услуга посебним интерперсоналним односом лекар-пацијент, асиметрична информисаност која се јавља у форми слабије информисаности пацијента у односу на лекара и слабије информисаности осигуравајуће компаније у односу на осигураника на тржишту добровољног здравственог осигурањ</a:t>
            </a:r>
            <a:r>
              <a:rPr lang="en-US" sz="2400" dirty="0" smtClean="0">
                <a:latin typeface="Garamond" pitchFamily="18" charset="0"/>
              </a:rPr>
              <a:t>a</a:t>
            </a:r>
          </a:p>
        </p:txBody>
      </p:sp>
    </p:spTree>
    <p:extLst>
      <p:ext uri="{BB962C8B-B14F-4D97-AF65-F5344CB8AC3E}">
        <p14:creationId xmlns:p14="http://schemas.microsoft.com/office/powerpoint/2010/main" val="29625615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755576" y="1052736"/>
            <a:ext cx="7848600" cy="4752975"/>
          </a:xfrm>
        </p:spPr>
        <p:txBody>
          <a:bodyPr>
            <a:normAutofit lnSpcReduction="10000"/>
          </a:bodyPr>
          <a:lstStyle/>
          <a:p>
            <a:pPr marL="0" indent="0">
              <a:buFont typeface="Monotype Sorts" pitchFamily="2" charset="2"/>
              <a:buNone/>
            </a:pPr>
            <a:r>
              <a:rPr lang="ru-RU" sz="2400" b="1" dirty="0" smtClean="0">
                <a:latin typeface="Garamond" pitchFamily="18" charset="0"/>
              </a:rPr>
              <a:t>2. Макроекономски приступ здравству, здрављу и здравственој заштити обухвата:</a:t>
            </a:r>
          </a:p>
          <a:p>
            <a:r>
              <a:rPr lang="ru-RU" sz="2400" dirty="0" smtClean="0">
                <a:latin typeface="Garamond" pitchFamily="18" charset="0"/>
              </a:rPr>
              <a:t>економске проблеме функционисања здрвственог система,</a:t>
            </a:r>
          </a:p>
          <a:p>
            <a:r>
              <a:rPr lang="ru-RU" sz="2400" dirty="0" smtClean="0">
                <a:latin typeface="Garamond" pitchFamily="18" charset="0"/>
              </a:rPr>
              <a:t>повезаност економског и здравственог система,</a:t>
            </a:r>
          </a:p>
          <a:p>
            <a:r>
              <a:rPr lang="ru-RU" sz="2400" dirty="0" smtClean="0">
                <a:latin typeface="Garamond" pitchFamily="18" charset="0"/>
              </a:rPr>
              <a:t>утицај незапослености на здравље становништва, </a:t>
            </a:r>
          </a:p>
          <a:p>
            <a:r>
              <a:rPr lang="ru-RU" sz="2400" dirty="0" smtClean="0">
                <a:latin typeface="Garamond" pitchFamily="18" charset="0"/>
              </a:rPr>
              <a:t>економске неједнакости и здравље, </a:t>
            </a:r>
          </a:p>
          <a:p>
            <a:r>
              <a:rPr lang="ru-RU" sz="2400" dirty="0" smtClean="0">
                <a:latin typeface="Garamond" pitchFamily="18" charset="0"/>
              </a:rPr>
              <a:t>укупно издвајање за здрвствену таштиту и његова</a:t>
            </a:r>
          </a:p>
          <a:p>
            <a:r>
              <a:rPr lang="ru-RU" sz="2400" dirty="0" smtClean="0">
                <a:latin typeface="Garamond" pitchFamily="18" charset="0"/>
              </a:rPr>
              <a:t>расподела по областима здравствене заштите,</a:t>
            </a:r>
          </a:p>
          <a:p>
            <a:r>
              <a:rPr lang="ru-RU" sz="2400" dirty="0" smtClean="0">
                <a:latin typeface="Garamond" pitchFamily="18" charset="0"/>
              </a:rPr>
              <a:t>избор приоритета у формулисању стратегије развоја здравственог система</a:t>
            </a:r>
          </a:p>
          <a:p>
            <a:r>
              <a:rPr lang="ru-RU" sz="2400" dirty="0" smtClean="0">
                <a:latin typeface="Garamond" pitchFamily="18" charset="0"/>
              </a:rPr>
              <a:t>повезаност здравља и окружења</a:t>
            </a:r>
            <a:endParaRPr lang="en-US" sz="2400" dirty="0" smtClean="0">
              <a:latin typeface="Garamond" pitchFamily="18" charset="0"/>
            </a:endParaRPr>
          </a:p>
        </p:txBody>
      </p:sp>
    </p:spTree>
    <p:extLst>
      <p:ext uri="{BB962C8B-B14F-4D97-AF65-F5344CB8AC3E}">
        <p14:creationId xmlns:p14="http://schemas.microsoft.com/office/powerpoint/2010/main" val="10940675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67544" y="764704"/>
            <a:ext cx="8229600" cy="4525963"/>
          </a:xfrm>
        </p:spPr>
        <p:txBody>
          <a:bodyPr/>
          <a:lstStyle/>
          <a:p>
            <a:pPr marL="0" indent="0">
              <a:buFont typeface="Monotype Sorts" pitchFamily="2" charset="2"/>
              <a:buNone/>
            </a:pPr>
            <a:endParaRPr lang="en-US" sz="2400" b="1" i="1" dirty="0" smtClean="0">
              <a:solidFill>
                <a:schemeClr val="tx2"/>
              </a:solidFill>
            </a:endParaRPr>
          </a:p>
          <a:p>
            <a:pPr marL="0" indent="0">
              <a:buFont typeface="Monotype Sorts" pitchFamily="2" charset="2"/>
              <a:buNone/>
            </a:pPr>
            <a:r>
              <a:rPr lang="ru-RU" sz="2400" b="1" dirty="0" smtClean="0">
                <a:latin typeface="Garamond" pitchFamily="18" charset="0"/>
              </a:rPr>
              <a:t>3. Алокација и мобилизација ресурса - шира област истраживања у економици здравствене заштите која садржи три целине:</a:t>
            </a:r>
          </a:p>
          <a:p>
            <a:pPr marL="0" indent="0">
              <a:buFont typeface="Monotype Sorts" pitchFamily="2" charset="2"/>
              <a:buNone/>
            </a:pPr>
            <a:endParaRPr lang="ru-RU" sz="2400" dirty="0" smtClean="0">
              <a:solidFill>
                <a:schemeClr val="tx2"/>
              </a:solidFill>
              <a:latin typeface="Garamond" pitchFamily="18" charset="0"/>
            </a:endParaRPr>
          </a:p>
          <a:p>
            <a:pPr>
              <a:buFont typeface="Wingdings" pitchFamily="2" charset="2"/>
              <a:buChar char="§"/>
            </a:pPr>
            <a:r>
              <a:rPr lang="ru-RU" sz="2400" dirty="0" smtClean="0">
                <a:latin typeface="Garamond" pitchFamily="18" charset="0"/>
              </a:rPr>
              <a:t>тржиште здравствених услуга и приватно здравствено осигурање,</a:t>
            </a:r>
          </a:p>
          <a:p>
            <a:pPr>
              <a:buFont typeface="Wingdings" pitchFamily="2" charset="2"/>
              <a:buChar char="§"/>
            </a:pPr>
            <a:r>
              <a:rPr lang="ru-RU" sz="2400" dirty="0" smtClean="0">
                <a:latin typeface="Garamond" pitchFamily="18" charset="0"/>
              </a:rPr>
              <a:t>модел националне здравствене службе,</a:t>
            </a:r>
          </a:p>
          <a:p>
            <a:pPr>
              <a:buFont typeface="Wingdings" pitchFamily="2" charset="2"/>
              <a:buChar char="§"/>
            </a:pPr>
            <a:r>
              <a:rPr lang="ru-RU" sz="2400" dirty="0" smtClean="0">
                <a:latin typeface="Garamond" pitchFamily="18" charset="0"/>
              </a:rPr>
              <a:t>обавезно здравствено осигурање.</a:t>
            </a:r>
            <a:endParaRPr lang="en-US" sz="2400" dirty="0" smtClean="0">
              <a:latin typeface="Garamond" pitchFamily="18" charset="0"/>
            </a:endParaRPr>
          </a:p>
        </p:txBody>
      </p:sp>
    </p:spTree>
    <p:extLst>
      <p:ext uri="{BB962C8B-B14F-4D97-AF65-F5344CB8AC3E}">
        <p14:creationId xmlns:p14="http://schemas.microsoft.com/office/powerpoint/2010/main" val="14062020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86600" cy="915987"/>
          </a:xfrm>
        </p:spPr>
        <p:txBody>
          <a:bodyPr>
            <a:normAutofit fontScale="90000"/>
          </a:bodyPr>
          <a:lstStyle/>
          <a:p>
            <a:pPr algn="ctr">
              <a:defRPr/>
            </a:pPr>
            <a:r>
              <a:rPr lang="x-none" sz="3200" b="1" dirty="0" smtClean="0"/>
              <a:t>   </a:t>
            </a:r>
            <a:r>
              <a:rPr lang="x-none" sz="3200" b="1" dirty="0" smtClean="0">
                <a:latin typeface="Garamond" pitchFamily="18" charset="0"/>
              </a:rPr>
              <a:t>4. </a:t>
            </a:r>
            <a:r>
              <a:rPr lang="sr-Cyrl-CS" sz="3200" b="1" dirty="0" smtClean="0">
                <a:latin typeface="Garamond" pitchFamily="18" charset="0"/>
              </a:rPr>
              <a:t>Трошкови у здравственој заштити</a:t>
            </a:r>
            <a:r>
              <a:rPr lang="x-none" b="1" dirty="0" smtClean="0">
                <a:latin typeface="Garamond" pitchFamily="18" charset="0"/>
              </a:rPr>
              <a:t/>
            </a:r>
            <a:br>
              <a:rPr lang="x-none" b="1" dirty="0" smtClean="0">
                <a:latin typeface="Garamond" pitchFamily="18" charset="0"/>
              </a:rPr>
            </a:br>
            <a:r>
              <a:rPr lang="x-none" b="1" dirty="0" smtClean="0"/>
              <a:t> </a:t>
            </a:r>
            <a:endParaRPr lang="en-US" dirty="0" smtClean="0"/>
          </a:p>
        </p:txBody>
      </p:sp>
      <p:sp>
        <p:nvSpPr>
          <p:cNvPr id="12291" name="Content Placeholder 2"/>
          <p:cNvSpPr>
            <a:spLocks noGrp="1"/>
          </p:cNvSpPr>
          <p:nvPr>
            <p:ph idx="1"/>
          </p:nvPr>
        </p:nvSpPr>
        <p:spPr>
          <a:xfrm>
            <a:off x="900113" y="1844675"/>
            <a:ext cx="7772400" cy="4330700"/>
          </a:xfrm>
        </p:spPr>
        <p:txBody>
          <a:bodyPr/>
          <a:lstStyle/>
          <a:p>
            <a:r>
              <a:rPr lang="ru-RU" sz="2400" dirty="0" smtClean="0">
                <a:latin typeface="Garamond" pitchFamily="18" charset="0"/>
              </a:rPr>
              <a:t>Трошкови у примарној здрваственој заштити</a:t>
            </a:r>
          </a:p>
          <a:p>
            <a:r>
              <a:rPr lang="ru-RU" sz="2400" dirty="0" smtClean="0">
                <a:latin typeface="Garamond" pitchFamily="18" charset="0"/>
              </a:rPr>
              <a:t>Трошкови превентивних и скрининг програма</a:t>
            </a:r>
          </a:p>
          <a:p>
            <a:r>
              <a:rPr lang="ru-RU" sz="2400" dirty="0" smtClean="0">
                <a:latin typeface="Garamond" pitchFamily="18" charset="0"/>
              </a:rPr>
              <a:t>Економика болничког лечења</a:t>
            </a:r>
          </a:p>
          <a:p>
            <a:r>
              <a:rPr lang="ru-RU" sz="2400" dirty="0" smtClean="0">
                <a:latin typeface="Garamond" pitchFamily="18" charset="0"/>
              </a:rPr>
              <a:t>Економски модели болнице и организација болница</a:t>
            </a:r>
          </a:p>
          <a:p>
            <a:r>
              <a:rPr lang="ru-RU" sz="2400" dirty="0" smtClean="0">
                <a:latin typeface="Garamond" pitchFamily="18" charset="0"/>
              </a:rPr>
              <a:t>Питања везана за економију и дисекономију обима</a:t>
            </a:r>
          </a:p>
          <a:p>
            <a:r>
              <a:rPr lang="ru-RU" sz="2400" dirty="0" smtClean="0">
                <a:latin typeface="Garamond" pitchFamily="18" charset="0"/>
              </a:rPr>
              <a:t>Некомпезирана заштита</a:t>
            </a:r>
          </a:p>
          <a:p>
            <a:r>
              <a:rPr lang="ru-RU" sz="2400" dirty="0" smtClean="0">
                <a:latin typeface="Garamond" pitchFamily="18" charset="0"/>
              </a:rPr>
              <a:t>Висока технологија и трошкови</a:t>
            </a:r>
            <a:r>
              <a:rPr lang="en-US" sz="2400" dirty="0" smtClean="0">
                <a:latin typeface="Garamond" pitchFamily="18" charset="0"/>
              </a:rPr>
              <a:t> </a:t>
            </a:r>
            <a:r>
              <a:rPr lang="ru-RU" sz="2400" dirty="0" smtClean="0">
                <a:latin typeface="Garamond" pitchFamily="18" charset="0"/>
              </a:rPr>
              <a:t>контрола трошкова</a:t>
            </a:r>
            <a:endParaRPr lang="en-US" sz="2400" b="1" i="1" dirty="0" smtClean="0">
              <a:latin typeface="Garamond" pitchFamily="18" charset="0"/>
            </a:endParaRPr>
          </a:p>
        </p:txBody>
      </p:sp>
    </p:spTree>
    <p:extLst>
      <p:ext uri="{BB962C8B-B14F-4D97-AF65-F5344CB8AC3E}">
        <p14:creationId xmlns:p14="http://schemas.microsoft.com/office/powerpoint/2010/main" val="21326696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x-none" sz="3200" b="1" dirty="0" smtClean="0">
                <a:latin typeface="Garamond" pitchFamily="18" charset="0"/>
              </a:rPr>
              <a:t>5. </a:t>
            </a:r>
            <a:r>
              <a:rPr lang="sr-Cyrl-CS" sz="3200" b="1" dirty="0" smtClean="0">
                <a:latin typeface="Garamond" pitchFamily="18" charset="0"/>
              </a:rPr>
              <a:t>Механизми плаћања у здравству</a:t>
            </a:r>
            <a:endParaRPr lang="en-US" sz="3200" b="1" dirty="0" smtClean="0">
              <a:latin typeface="Garamond" pitchFamily="18" charset="0"/>
            </a:endParaRPr>
          </a:p>
        </p:txBody>
      </p:sp>
      <p:sp>
        <p:nvSpPr>
          <p:cNvPr id="13315" name="Content Placeholder 2"/>
          <p:cNvSpPr>
            <a:spLocks noGrp="1"/>
          </p:cNvSpPr>
          <p:nvPr>
            <p:ph idx="1"/>
          </p:nvPr>
        </p:nvSpPr>
        <p:spPr>
          <a:xfrm>
            <a:off x="685800" y="1916113"/>
            <a:ext cx="7772400" cy="4179887"/>
          </a:xfrm>
        </p:spPr>
        <p:txBody>
          <a:bodyPr/>
          <a:lstStyle/>
          <a:p>
            <a:r>
              <a:rPr lang="ru-RU" sz="2400" dirty="0" smtClean="0">
                <a:latin typeface="Garamond" pitchFamily="18" charset="0"/>
              </a:rPr>
              <a:t>Примењују се различити облици плаћања лекара, медицинских техничара и сестара (капитација, по услузи, утврђена плата) и нездравствених радника запослених у здравству.</a:t>
            </a:r>
          </a:p>
          <a:p>
            <a:endParaRPr lang="ru-RU" sz="2400" dirty="0" smtClean="0">
              <a:latin typeface="Garamond" pitchFamily="18" charset="0"/>
            </a:endParaRPr>
          </a:p>
          <a:p>
            <a:r>
              <a:rPr lang="ru-RU" sz="2400" dirty="0" smtClean="0">
                <a:latin typeface="Garamond" pitchFamily="18" charset="0"/>
              </a:rPr>
              <a:t>Истражују се и различити начини плаћања за болничко лечење као што су ретроспективно и проспективно плаћање за болничко лечење, фиксиран болнички </a:t>
            </a:r>
            <a:r>
              <a:rPr lang="ru-RU" sz="2400" dirty="0" smtClean="0">
                <a:latin typeface="Garamond" pitchFamily="18" charset="0"/>
              </a:rPr>
              <a:t>буџет</a:t>
            </a:r>
            <a:r>
              <a:rPr lang="ru-RU" sz="2400" dirty="0" smtClean="0">
                <a:latin typeface="Garamond" pitchFamily="18" charset="0"/>
              </a:rPr>
              <a:t>.</a:t>
            </a:r>
            <a:endParaRPr lang="en-US" dirty="0" smtClean="0">
              <a:latin typeface="Garamond" pitchFamily="18" charset="0"/>
            </a:endParaRPr>
          </a:p>
        </p:txBody>
      </p:sp>
    </p:spTree>
    <p:extLst>
      <p:ext uri="{BB962C8B-B14F-4D97-AF65-F5344CB8AC3E}">
        <p14:creationId xmlns:p14="http://schemas.microsoft.com/office/powerpoint/2010/main" val="7180885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x-none" sz="3200" b="1" dirty="0" smtClean="0">
                <a:latin typeface="Garamond" pitchFamily="18" charset="0"/>
              </a:rPr>
              <a:t>6. </a:t>
            </a:r>
            <a:r>
              <a:rPr lang="sr-Cyrl-CS" sz="3200" b="1" dirty="0" smtClean="0">
                <a:latin typeface="Garamond" pitchFamily="18" charset="0"/>
              </a:rPr>
              <a:t>Промет лекова</a:t>
            </a:r>
            <a:endParaRPr lang="en-US" sz="3200" b="1" dirty="0" smtClean="0">
              <a:latin typeface="Garamond" pitchFamily="18" charset="0"/>
            </a:endParaRPr>
          </a:p>
        </p:txBody>
      </p:sp>
      <p:sp>
        <p:nvSpPr>
          <p:cNvPr id="3" name="Content Placeholder 2"/>
          <p:cNvSpPr>
            <a:spLocks noGrp="1"/>
          </p:cNvSpPr>
          <p:nvPr>
            <p:ph idx="1"/>
          </p:nvPr>
        </p:nvSpPr>
        <p:spPr/>
        <p:txBody>
          <a:bodyPr/>
          <a:lstStyle/>
          <a:p>
            <a:pPr marL="0" indent="0">
              <a:buNone/>
              <a:defRPr/>
            </a:pPr>
            <a:r>
              <a:rPr lang="ru-RU" sz="2400" dirty="0" smtClean="0">
                <a:latin typeface="Garamond" pitchFamily="18" charset="0"/>
              </a:rPr>
              <a:t>Збивања у фармацеутској индустрији изучавају се </a:t>
            </a:r>
            <a:r>
              <a:rPr lang="ru-RU" sz="2400" dirty="0" smtClean="0">
                <a:latin typeface="Garamond" pitchFamily="18" charset="0"/>
              </a:rPr>
              <a:t>и </a:t>
            </a:r>
            <a:r>
              <a:rPr lang="ru-RU" sz="2400" dirty="0" smtClean="0">
                <a:latin typeface="Garamond" pitchFamily="18" charset="0"/>
              </a:rPr>
              <a:t>у економици здравствене заштите:</a:t>
            </a:r>
          </a:p>
          <a:p>
            <a:pPr>
              <a:defRPr/>
            </a:pPr>
            <a:r>
              <a:rPr lang="ru-RU" sz="2400" dirty="0" smtClean="0">
                <a:latin typeface="Garamond" pitchFamily="18" charset="0"/>
              </a:rPr>
              <a:t>канали дистрибуције лекова,</a:t>
            </a:r>
          </a:p>
          <a:p>
            <a:pPr>
              <a:defRPr/>
            </a:pPr>
            <a:r>
              <a:rPr lang="ru-RU" sz="2400" dirty="0" smtClean="0">
                <a:latin typeface="Garamond" pitchFamily="18" charset="0"/>
              </a:rPr>
              <a:t>контрола цене лекова,</a:t>
            </a:r>
          </a:p>
          <a:p>
            <a:pPr>
              <a:defRPr/>
            </a:pPr>
            <a:r>
              <a:rPr lang="ru-RU" sz="2400" dirty="0" smtClean="0">
                <a:latin typeface="Garamond" pitchFamily="18" charset="0"/>
              </a:rPr>
              <a:t>мере за ограничавање трошкова</a:t>
            </a:r>
          </a:p>
          <a:p>
            <a:pPr>
              <a:defRPr/>
            </a:pPr>
            <a:r>
              <a:rPr lang="ru-RU" sz="2400" dirty="0" smtClean="0">
                <a:latin typeface="Garamond" pitchFamily="18" charset="0"/>
              </a:rPr>
              <a:t>позитивне листе, рефералне цене</a:t>
            </a:r>
            <a:endParaRPr lang="x-none" sz="2400" dirty="0" smtClean="0">
              <a:latin typeface="Garamond" pitchFamily="18" charset="0"/>
            </a:endParaRPr>
          </a:p>
          <a:p>
            <a:pPr marL="0" indent="0">
              <a:buFont typeface="Monotype Sorts" pitchFamily="2" charset="2"/>
              <a:buNone/>
              <a:defRPr/>
            </a:pPr>
            <a:endParaRPr lang="x-none" dirty="0" smtClean="0"/>
          </a:p>
          <a:p>
            <a:pPr>
              <a:defRPr/>
            </a:pPr>
            <a:endParaRPr lang="en-US" dirty="0" smtClean="0"/>
          </a:p>
        </p:txBody>
      </p:sp>
    </p:spTree>
    <p:extLst>
      <p:ext uri="{BB962C8B-B14F-4D97-AF65-F5344CB8AC3E}">
        <p14:creationId xmlns:p14="http://schemas.microsoft.com/office/powerpoint/2010/main" val="21464356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x-none" sz="2800" b="1" dirty="0" smtClean="0">
                <a:latin typeface="Garamond" pitchFamily="18" charset="0"/>
              </a:rPr>
              <a:t>7. </a:t>
            </a:r>
            <a:r>
              <a:rPr lang="sr-Cyrl-CS" sz="2800" b="1" dirty="0" smtClean="0">
                <a:latin typeface="Garamond" pitchFamily="18" charset="0"/>
              </a:rPr>
              <a:t>Оцењивање здравствених програма и пројеката</a:t>
            </a:r>
            <a:endParaRPr lang="en-US" sz="2800" b="1" dirty="0" smtClean="0">
              <a:latin typeface="Garamond" pitchFamily="18" charset="0"/>
            </a:endParaRPr>
          </a:p>
        </p:txBody>
      </p:sp>
      <p:sp>
        <p:nvSpPr>
          <p:cNvPr id="15363" name="Content Placeholder 2"/>
          <p:cNvSpPr>
            <a:spLocks noGrp="1"/>
          </p:cNvSpPr>
          <p:nvPr>
            <p:ph idx="1"/>
          </p:nvPr>
        </p:nvSpPr>
        <p:spPr>
          <a:xfrm>
            <a:off x="457200" y="1600200"/>
            <a:ext cx="8229600" cy="4781128"/>
          </a:xfrm>
        </p:spPr>
        <p:txBody>
          <a:bodyPr>
            <a:normAutofit fontScale="92500"/>
          </a:bodyPr>
          <a:lstStyle/>
          <a:p>
            <a:pPr marL="0" indent="0">
              <a:buNone/>
            </a:pPr>
            <a:r>
              <a:rPr lang="ru-RU" sz="2400" dirty="0" smtClean="0">
                <a:latin typeface="Garamond" pitchFamily="18" charset="0"/>
              </a:rPr>
              <a:t>При оцењивању здравствених пројеката и програма, поред других критеријума треба да се узму у обзир и економски критеријуми:</a:t>
            </a:r>
          </a:p>
          <a:p>
            <a:pPr>
              <a:buFont typeface="Wingdings" pitchFamily="2" charset="2"/>
              <a:buChar char="ü"/>
            </a:pPr>
            <a:r>
              <a:rPr lang="ru-RU" sz="2400" dirty="0" smtClean="0">
                <a:latin typeface="Garamond" pitchFamily="18" charset="0"/>
              </a:rPr>
              <a:t>ефикасност употребе ресурса у области заштите здравља</a:t>
            </a:r>
          </a:p>
          <a:p>
            <a:pPr>
              <a:buFont typeface="Wingdings" pitchFamily="2" charset="2"/>
              <a:buChar char="ü"/>
            </a:pPr>
            <a:r>
              <a:rPr lang="ru-RU" sz="2400" dirty="0" smtClean="0">
                <a:latin typeface="Garamond" pitchFamily="18" charset="0"/>
              </a:rPr>
              <a:t>концепт правичности и економске ефикасности</a:t>
            </a:r>
            <a:br>
              <a:rPr lang="ru-RU" sz="2400" dirty="0" smtClean="0">
                <a:latin typeface="Garamond" pitchFamily="18" charset="0"/>
              </a:rPr>
            </a:br>
            <a:r>
              <a:rPr lang="ru-RU" sz="2400" dirty="0" smtClean="0">
                <a:latin typeface="Garamond" pitchFamily="18" charset="0"/>
              </a:rPr>
              <a:t>методи економских оцена </a:t>
            </a:r>
            <a:r>
              <a:rPr lang="en-US" sz="2400" dirty="0" smtClean="0">
                <a:latin typeface="Garamond" pitchFamily="18" charset="0"/>
              </a:rPr>
              <a:t>(</a:t>
            </a:r>
            <a:r>
              <a:rPr lang="ru-RU" sz="2400" dirty="0" smtClean="0">
                <a:latin typeface="Garamond" pitchFamily="18" charset="0"/>
              </a:rPr>
              <a:t>минимизирање трошкова</a:t>
            </a:r>
            <a:r>
              <a:rPr lang="en-US" sz="2400" dirty="0" smtClean="0">
                <a:latin typeface="Garamond" pitchFamily="18" charset="0"/>
              </a:rPr>
              <a:t>, cost-benefit, cost-effectiveness i cost-utility </a:t>
            </a:r>
            <a:r>
              <a:rPr lang="sr-Cyrl-CS" sz="2400" dirty="0" smtClean="0">
                <a:latin typeface="Garamond" pitchFamily="18" charset="0"/>
              </a:rPr>
              <a:t>анализа</a:t>
            </a:r>
            <a:r>
              <a:rPr lang="en-US" sz="2400" dirty="0" smtClean="0">
                <a:latin typeface="Garamond" pitchFamily="18" charset="0"/>
              </a:rPr>
              <a:t>)</a:t>
            </a:r>
            <a:endParaRPr lang="sr-Cyrl-BA" sz="2400" dirty="0" smtClean="0">
              <a:latin typeface="Garamond" pitchFamily="18" charset="0"/>
            </a:endParaRPr>
          </a:p>
          <a:p>
            <a:pPr>
              <a:buFont typeface="Wingdings" pitchFamily="2" charset="2"/>
              <a:buChar char="ü"/>
            </a:pPr>
            <a:endParaRPr lang="sr-Cyrl-BA" sz="2400" dirty="0" smtClean="0">
              <a:latin typeface="Garamond" pitchFamily="18" charset="0"/>
            </a:endParaRPr>
          </a:p>
          <a:p>
            <a:pPr marL="0" indent="0">
              <a:buFont typeface="Monotype Sorts" pitchFamily="2" charset="2"/>
              <a:buNone/>
            </a:pPr>
            <a:r>
              <a:rPr lang="ru-RU" sz="2400" b="1" dirty="0">
                <a:latin typeface="Garamond" pitchFamily="18" charset="0"/>
              </a:rPr>
              <a:t>8. Правичност, економска ефикасност и медицинска етика</a:t>
            </a:r>
          </a:p>
          <a:p>
            <a:pPr marL="0" indent="0">
              <a:buFont typeface="Monotype Sorts" pitchFamily="2" charset="2"/>
              <a:buNone/>
            </a:pPr>
            <a:r>
              <a:rPr lang="ru-RU" sz="2400" b="1" dirty="0">
                <a:latin typeface="Garamond" pitchFamily="18" charset="0"/>
              </a:rPr>
              <a:t/>
            </a:r>
            <a:br>
              <a:rPr lang="ru-RU" sz="2400" b="1" dirty="0">
                <a:latin typeface="Garamond" pitchFamily="18" charset="0"/>
              </a:rPr>
            </a:br>
            <a:r>
              <a:rPr lang="ru-RU" sz="2400" b="1" dirty="0">
                <a:latin typeface="Garamond" pitchFamily="18" charset="0"/>
              </a:rPr>
              <a:t>9. Мерење здравственог стања</a:t>
            </a:r>
          </a:p>
          <a:p>
            <a:pPr marL="0" indent="0">
              <a:buFont typeface="Monotype Sorts" pitchFamily="2" charset="2"/>
              <a:buNone/>
            </a:pPr>
            <a:r>
              <a:rPr lang="ru-RU" sz="2400" b="1" dirty="0">
                <a:latin typeface="Garamond" pitchFamily="18" charset="0"/>
              </a:rPr>
              <a:t/>
            </a:r>
            <a:br>
              <a:rPr lang="ru-RU" sz="2400" b="1" dirty="0">
                <a:latin typeface="Garamond" pitchFamily="18" charset="0"/>
              </a:rPr>
            </a:br>
            <a:r>
              <a:rPr lang="ru-RU" sz="2400" b="1" dirty="0">
                <a:latin typeface="Garamond" pitchFamily="18" charset="0"/>
              </a:rPr>
              <a:t>10. Реформе здравственог система</a:t>
            </a:r>
            <a:endParaRPr lang="en-US" sz="2400" b="1" dirty="0">
              <a:latin typeface="Garamond" pitchFamily="18" charset="0"/>
            </a:endParaRPr>
          </a:p>
          <a:p>
            <a:pPr>
              <a:buFont typeface="Wingdings" pitchFamily="2" charset="2"/>
              <a:buChar char="ü"/>
            </a:pPr>
            <a:endParaRPr lang="en-US" sz="2400" dirty="0" smtClean="0">
              <a:latin typeface="Garamond" pitchFamily="18" charset="0"/>
            </a:endParaRPr>
          </a:p>
        </p:txBody>
      </p:sp>
    </p:spTree>
    <p:extLst>
      <p:ext uri="{BB962C8B-B14F-4D97-AF65-F5344CB8AC3E}">
        <p14:creationId xmlns:p14="http://schemas.microsoft.com/office/powerpoint/2010/main" val="1201373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p:txBody>
          <a:bodyPr>
            <a:normAutofit/>
          </a:bodyPr>
          <a:lstStyle/>
          <a:p>
            <a:r>
              <a:rPr lang="en-US" sz="2600" dirty="0">
                <a:latin typeface="Garamond" pitchFamily="18" charset="0"/>
              </a:rPr>
              <a:t>Убрзани развој нових технологија, дијагностичких техника, медицинских интервенција али и огромног броја лекова од стране фармацеутских компанија са једне стране и све већих потреба пацијента за квалитетном дијагностиком, лечењем, негом и бољим квалитетом и дужином живота као и потребом за сопственим одлучивањем довело је до покушаја којима се могу сумирати коначни исходи по здравље пацијента изражени у односу на уложена новчана средства.</a:t>
            </a:r>
          </a:p>
          <a:p>
            <a:endParaRPr lang="sr-Cyrl-RS" dirty="0"/>
          </a:p>
        </p:txBody>
      </p:sp>
    </p:spTree>
    <p:extLst>
      <p:ext uri="{BB962C8B-B14F-4D97-AF65-F5344CB8AC3E}">
        <p14:creationId xmlns:p14="http://schemas.microsoft.com/office/powerpoint/2010/main" val="848748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a:bodyPr>
          <a:lstStyle/>
          <a:p>
            <a:r>
              <a:rPr lang="sr-Cyrl-RS" sz="2400" b="1" dirty="0">
                <a:latin typeface="Garamond" pitchFamily="18" charset="0"/>
              </a:rPr>
              <a:t>ШТА СУ Е</a:t>
            </a:r>
            <a:r>
              <a:rPr lang="en-US" sz="2400" b="1" dirty="0">
                <a:latin typeface="Garamond" pitchFamily="18" charset="0"/>
              </a:rPr>
              <a:t>K</a:t>
            </a:r>
            <a:r>
              <a:rPr lang="sr-Cyrl-RS" sz="2400" b="1" dirty="0">
                <a:latin typeface="Garamond" pitchFamily="18" charset="0"/>
              </a:rPr>
              <a:t>ОНОМС</a:t>
            </a:r>
            <a:r>
              <a:rPr lang="en-US" sz="2400" b="1" dirty="0">
                <a:latin typeface="Garamond" pitchFamily="18" charset="0"/>
              </a:rPr>
              <a:t>K</a:t>
            </a:r>
            <a:r>
              <a:rPr lang="sr-Cyrl-RS" sz="2400" b="1" dirty="0">
                <a:latin typeface="Garamond" pitchFamily="18" charset="0"/>
              </a:rPr>
              <a:t>Е  </a:t>
            </a:r>
            <a:r>
              <a:rPr lang="en-US" sz="2400" b="1" dirty="0">
                <a:latin typeface="Garamond" pitchFamily="18" charset="0"/>
              </a:rPr>
              <a:t>K</a:t>
            </a:r>
            <a:r>
              <a:rPr lang="sr-Cyrl-RS" sz="2400" b="1" dirty="0">
                <a:latin typeface="Garamond" pitchFamily="18" charset="0"/>
              </a:rPr>
              <a:t>АРА</a:t>
            </a:r>
            <a:r>
              <a:rPr lang="en-US" sz="2400" b="1" dirty="0">
                <a:latin typeface="Garamond" pitchFamily="18" charset="0"/>
              </a:rPr>
              <a:t>K</a:t>
            </a:r>
            <a:r>
              <a:rPr lang="sr-Cyrl-RS" sz="2400" b="1" dirty="0">
                <a:latin typeface="Garamond" pitchFamily="18" charset="0"/>
              </a:rPr>
              <a:t>ТЕРИСТИ</a:t>
            </a:r>
            <a:r>
              <a:rPr lang="en-US" sz="2400" b="1" dirty="0">
                <a:latin typeface="Garamond" pitchFamily="18" charset="0"/>
              </a:rPr>
              <a:t>K</a:t>
            </a:r>
            <a:r>
              <a:rPr lang="sr-Cyrl-RS" sz="2400" b="1" dirty="0">
                <a:latin typeface="Garamond" pitchFamily="18" charset="0"/>
              </a:rPr>
              <a:t>Е ЗДРАВСТВЕНОГ  СЕ</a:t>
            </a:r>
            <a:r>
              <a:rPr lang="en-US" sz="2400" b="1" dirty="0">
                <a:latin typeface="Garamond" pitchFamily="18" charset="0"/>
              </a:rPr>
              <a:t>K</a:t>
            </a:r>
            <a:r>
              <a:rPr lang="sr-Cyrl-RS" sz="2400" b="1" dirty="0">
                <a:latin typeface="Garamond" pitchFamily="18" charset="0"/>
              </a:rPr>
              <a:t>ТОРА?</a:t>
            </a:r>
          </a:p>
        </p:txBody>
      </p:sp>
      <p:sp>
        <p:nvSpPr>
          <p:cNvPr id="3" name="Content Placeholder 2"/>
          <p:cNvSpPr>
            <a:spLocks noGrp="1"/>
          </p:cNvSpPr>
          <p:nvPr>
            <p:ph idx="1"/>
          </p:nvPr>
        </p:nvSpPr>
        <p:spPr/>
        <p:txBody>
          <a:bodyPr>
            <a:noAutofit/>
          </a:bodyPr>
          <a:lstStyle/>
          <a:p>
            <a:r>
              <a:rPr lang="sr-Cyrl-RS" sz="2200" dirty="0">
                <a:latin typeface="Garamond" pitchFamily="18" charset="0"/>
              </a:rPr>
              <a:t>Традиционално поље економије су оне области где се могу применити закони тржишта;</a:t>
            </a:r>
          </a:p>
          <a:p>
            <a:r>
              <a:rPr lang="sr-Cyrl-RS" sz="2200" dirty="0">
                <a:latin typeface="Garamond" pitchFamily="18" charset="0"/>
              </a:rPr>
              <a:t>Здравље и здравствена заштита нису такве области и економисти се тек од недавно баве њима активно (после 60тих година прошлог века;</a:t>
            </a:r>
          </a:p>
          <a:p>
            <a:r>
              <a:rPr lang="sr-Cyrl-RS" sz="2200" b="1" dirty="0">
                <a:latin typeface="Garamond" pitchFamily="18" charset="0"/>
              </a:rPr>
              <a:t>Здравствени сектор је комплексан. </a:t>
            </a:r>
            <a:r>
              <a:rPr lang="en-US" sz="2200" b="1" dirty="0">
                <a:latin typeface="Garamond" pitchFamily="18" charset="0"/>
              </a:rPr>
              <a:t>K</a:t>
            </a:r>
            <a:r>
              <a:rPr lang="sr-Cyrl-RS" sz="2200" b="1" dirty="0">
                <a:latin typeface="Garamond" pitchFamily="18" charset="0"/>
              </a:rPr>
              <a:t>орисници/потрошачи често зависе од давалаца здравствених услуга који ће им рећи да ли су болесни и ,зависно од тога, шта би требало да раде. Даваоци услуга често прописију третмане независно од њихових трошкова. Они нису предузетници, али често воде своје сопствене лабораторије, </a:t>
            </a:r>
            <a:r>
              <a:rPr lang="sr-Cyrl-RS" sz="2200" b="1" dirty="0" smtClean="0">
                <a:latin typeface="Garamond" pitchFamily="18" charset="0"/>
              </a:rPr>
              <a:t>ординације, конторлишу/ управљају </a:t>
            </a:r>
            <a:r>
              <a:rPr lang="sr-Cyrl-RS" sz="2200" b="1" dirty="0">
                <a:latin typeface="Garamond" pitchFamily="18" charset="0"/>
              </a:rPr>
              <a:t>болницама или утичу на компаније осигурања.</a:t>
            </a:r>
          </a:p>
          <a:p>
            <a:r>
              <a:rPr lang="sr-Cyrl-RS" sz="2200" dirty="0">
                <a:latin typeface="Garamond" pitchFamily="18" charset="0"/>
              </a:rPr>
              <a:t>Ипак, извесно је да здравствени сектор има неколико веома важних </a:t>
            </a:r>
            <a:r>
              <a:rPr lang="sr-Cyrl-RS" sz="2200" b="1" dirty="0">
                <a:latin typeface="Garamond" pitchFamily="18" charset="0"/>
              </a:rPr>
              <a:t>економских карактеристика.</a:t>
            </a:r>
          </a:p>
          <a:p>
            <a:endParaRPr lang="sr-Cyrl-RS" sz="2200" dirty="0">
              <a:latin typeface="Garamond" pitchFamily="18" charset="0"/>
            </a:endParaRPr>
          </a:p>
        </p:txBody>
      </p:sp>
    </p:spTree>
    <p:extLst>
      <p:ext uri="{BB962C8B-B14F-4D97-AF65-F5344CB8AC3E}">
        <p14:creationId xmlns:p14="http://schemas.microsoft.com/office/powerpoint/2010/main" val="3584702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pPr fontAlgn="t"/>
            <a:r>
              <a:rPr lang="sr-Cyrl-CS" dirty="0"/>
              <a:t/>
            </a:r>
            <a:br>
              <a:rPr lang="sr-Cyrl-CS" dirty="0"/>
            </a:br>
            <a:r>
              <a:rPr lang="sr-Cyrl-CS" dirty="0"/>
              <a:t/>
            </a:r>
            <a:br>
              <a:rPr lang="sr-Cyrl-CS" dirty="0"/>
            </a:br>
            <a:r>
              <a:rPr lang="sr-Cyrl-CS" sz="3600" b="1" dirty="0">
                <a:latin typeface="Garamond" pitchFamily="18" charset="0"/>
              </a:rPr>
              <a:t>ЕКОНОМИЈА - дефиниција</a:t>
            </a:r>
            <a:r>
              <a:rPr lang="sr-Cyrl-CS" sz="3600" b="1" dirty="0"/>
              <a:t/>
            </a:r>
            <a:br>
              <a:rPr lang="sr-Cyrl-CS" sz="3600" b="1" dirty="0"/>
            </a:br>
            <a:endParaRPr lang="sr-Cyrl-RS" sz="3600" b="1" dirty="0"/>
          </a:p>
        </p:txBody>
      </p:sp>
      <p:sp>
        <p:nvSpPr>
          <p:cNvPr id="3" name="Content Placeholder 2"/>
          <p:cNvSpPr>
            <a:spLocks noGrp="1"/>
          </p:cNvSpPr>
          <p:nvPr>
            <p:ph idx="1"/>
          </p:nvPr>
        </p:nvSpPr>
        <p:spPr/>
        <p:txBody>
          <a:bodyPr/>
          <a:lstStyle/>
          <a:p>
            <a:r>
              <a:rPr lang="sr-Cyrl-RS" sz="2800" dirty="0">
                <a:latin typeface="Garamond" pitchFamily="18" charset="0"/>
              </a:rPr>
              <a:t>Наука о коришћењу, дистрибуцији и потрошњи услуга и </a:t>
            </a:r>
            <a:r>
              <a:rPr lang="sr-Cyrl-RS" sz="2800" dirty="0" smtClean="0">
                <a:latin typeface="Garamond" pitchFamily="18" charset="0"/>
              </a:rPr>
              <a:t>добара </a:t>
            </a:r>
            <a:r>
              <a:rPr lang="en-US" sz="2800" dirty="0">
                <a:latin typeface="Garamond" pitchFamily="18" charset="0"/>
              </a:rPr>
              <a:t>(MeSH</a:t>
            </a:r>
            <a:r>
              <a:rPr lang="en-US" sz="2800" dirty="0" smtClean="0">
                <a:latin typeface="Garamond" pitchFamily="18" charset="0"/>
              </a:rPr>
              <a:t>)</a:t>
            </a:r>
            <a:endParaRPr lang="sr-Cyrl-BA" sz="2800" dirty="0" smtClean="0">
              <a:latin typeface="Garamond" pitchFamily="18" charset="0"/>
            </a:endParaRPr>
          </a:p>
          <a:p>
            <a:r>
              <a:rPr lang="sr-Cyrl-RS" sz="2800" dirty="0" smtClean="0">
                <a:latin typeface="Garamond" pitchFamily="18" charset="0"/>
              </a:rPr>
              <a:t>Наука </a:t>
            </a:r>
            <a:r>
              <a:rPr lang="sr-Cyrl-RS" sz="2800" dirty="0">
                <a:latin typeface="Garamond" pitchFamily="18" charset="0"/>
              </a:rPr>
              <a:t>о томе како појединци и друштва праве изборе у алокацији оскудних средстава међу компетитивним алтернативама и како дистрибуирају производе међу члановима друштва.</a:t>
            </a:r>
          </a:p>
          <a:p>
            <a:endParaRPr lang="sr-Cyrl-R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6018" y="4474583"/>
            <a:ext cx="3593976" cy="2425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4474583"/>
            <a:ext cx="3476139" cy="2276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629" y="3068960"/>
            <a:ext cx="1311275"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2184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a:bodyPr>
          <a:lstStyle/>
          <a:p>
            <a:r>
              <a:rPr lang="sr-Cyrl-RS" sz="2400" b="1" dirty="0" smtClean="0">
                <a:latin typeface="Garamond" pitchFamily="18" charset="0"/>
              </a:rPr>
              <a:t>Е</a:t>
            </a:r>
            <a:r>
              <a:rPr lang="en-US" sz="2400" b="1" dirty="0">
                <a:latin typeface="Garamond" pitchFamily="18" charset="0"/>
              </a:rPr>
              <a:t>K</a:t>
            </a:r>
            <a:r>
              <a:rPr lang="sr-Cyrl-RS" sz="2400" b="1" dirty="0">
                <a:latin typeface="Garamond" pitchFamily="18" charset="0"/>
              </a:rPr>
              <a:t>ОНОМС</a:t>
            </a:r>
            <a:r>
              <a:rPr lang="en-US" sz="2400" b="1" dirty="0">
                <a:latin typeface="Garamond" pitchFamily="18" charset="0"/>
              </a:rPr>
              <a:t>K</a:t>
            </a:r>
            <a:r>
              <a:rPr lang="sr-Cyrl-RS" sz="2400" b="1" dirty="0">
                <a:latin typeface="Garamond" pitchFamily="18" charset="0"/>
              </a:rPr>
              <a:t>Е  </a:t>
            </a:r>
            <a:r>
              <a:rPr lang="en-US" sz="2400" b="1" dirty="0">
                <a:latin typeface="Garamond" pitchFamily="18" charset="0"/>
              </a:rPr>
              <a:t>K</a:t>
            </a:r>
            <a:r>
              <a:rPr lang="sr-Cyrl-RS" sz="2400" b="1" dirty="0">
                <a:latin typeface="Garamond" pitchFamily="18" charset="0"/>
              </a:rPr>
              <a:t>АРА</a:t>
            </a:r>
            <a:r>
              <a:rPr lang="en-US" sz="2400" b="1" dirty="0">
                <a:latin typeface="Garamond" pitchFamily="18" charset="0"/>
              </a:rPr>
              <a:t>K</a:t>
            </a:r>
            <a:r>
              <a:rPr lang="sr-Cyrl-RS" sz="2400" b="1" dirty="0">
                <a:latin typeface="Garamond" pitchFamily="18" charset="0"/>
              </a:rPr>
              <a:t>ТЕРИСТИ</a:t>
            </a:r>
            <a:r>
              <a:rPr lang="en-US" sz="2400" b="1" dirty="0">
                <a:latin typeface="Garamond" pitchFamily="18" charset="0"/>
              </a:rPr>
              <a:t>K</a:t>
            </a:r>
            <a:r>
              <a:rPr lang="sr-Cyrl-RS" sz="2400" b="1" dirty="0">
                <a:latin typeface="Garamond" pitchFamily="18" charset="0"/>
              </a:rPr>
              <a:t>Е ЗДРАВСТВЕНОГ  СЕ</a:t>
            </a:r>
            <a:r>
              <a:rPr lang="en-US" sz="2400" b="1" dirty="0">
                <a:latin typeface="Garamond" pitchFamily="18" charset="0"/>
              </a:rPr>
              <a:t>K</a:t>
            </a:r>
            <a:r>
              <a:rPr lang="sr-Cyrl-RS" sz="2400" b="1" dirty="0" smtClean="0">
                <a:latin typeface="Garamond" pitchFamily="18" charset="0"/>
              </a:rPr>
              <a:t>ТОРА</a:t>
            </a:r>
            <a:endParaRPr lang="sr-Cyrl-RS" sz="2400" b="1" dirty="0">
              <a:latin typeface="Garamond" pitchFamily="18" charset="0"/>
            </a:endParaRPr>
          </a:p>
        </p:txBody>
      </p:sp>
      <p:sp>
        <p:nvSpPr>
          <p:cNvPr id="3" name="Content Placeholder 2"/>
          <p:cNvSpPr>
            <a:spLocks noGrp="1"/>
          </p:cNvSpPr>
          <p:nvPr>
            <p:ph idx="1"/>
          </p:nvPr>
        </p:nvSpPr>
        <p:spPr>
          <a:xfrm>
            <a:off x="395536" y="1340768"/>
            <a:ext cx="8291264" cy="4785395"/>
          </a:xfrm>
        </p:spPr>
        <p:txBody>
          <a:bodyPr>
            <a:noAutofit/>
          </a:bodyPr>
          <a:lstStyle/>
          <a:p>
            <a:r>
              <a:rPr lang="sr-Cyrl-RS" sz="2200" dirty="0">
                <a:latin typeface="Garamond" pitchFamily="18" charset="0"/>
              </a:rPr>
              <a:t>Појава обољења за појединца је неочекивана и непредвидива;</a:t>
            </a:r>
          </a:p>
          <a:p>
            <a:r>
              <a:rPr lang="sr-Cyrl-RS" sz="2200" dirty="0">
                <a:latin typeface="Garamond" pitchFamily="18" charset="0"/>
              </a:rPr>
              <a:t>Успостављање приритета у здравственом систему и такмичење са другим друштвеним подсистемима за финансијска средства;</a:t>
            </a:r>
          </a:p>
          <a:p>
            <a:r>
              <a:rPr lang="sr-Cyrl-RS" sz="2200" dirty="0">
                <a:latin typeface="Garamond" pitchFamily="18" charset="0"/>
              </a:rPr>
              <a:t>Здравствене услуге имају значајне спољне ефекте (екстерналије);</a:t>
            </a:r>
          </a:p>
          <a:p>
            <a:r>
              <a:rPr lang="sr-Cyrl-RS" sz="2200" dirty="0">
                <a:latin typeface="Garamond" pitchFamily="18" charset="0"/>
              </a:rPr>
              <a:t>Одлука појединца о врсти услуге и третмана опада са тежином болести;</a:t>
            </a:r>
          </a:p>
          <a:p>
            <a:r>
              <a:rPr lang="sr-Cyrl-RS" sz="2200" dirty="0">
                <a:latin typeface="Garamond" pitchFamily="18" charset="0"/>
              </a:rPr>
              <a:t>Здравствени систем и услуге које обезбеђује су мешавина потрошње и инвестиција;</a:t>
            </a:r>
          </a:p>
          <a:p>
            <a:r>
              <a:rPr lang="sr-Cyrl-RS" sz="2200" dirty="0">
                <a:latin typeface="Garamond" pitchFamily="18" charset="0"/>
              </a:rPr>
              <a:t>Здравствене услуге су јако “радно интензивне”;</a:t>
            </a:r>
          </a:p>
          <a:p>
            <a:r>
              <a:rPr lang="sr-Cyrl-RS" sz="2200" dirty="0">
                <a:latin typeface="Garamond" pitchFamily="18" charset="0"/>
              </a:rPr>
              <a:t>Здравствени систем је великим делом огранизован на непрофитној основи;</a:t>
            </a:r>
          </a:p>
          <a:p>
            <a:r>
              <a:rPr lang="sr-Cyrl-RS" sz="2200" dirty="0">
                <a:latin typeface="Garamond" pitchFamily="18" charset="0"/>
              </a:rPr>
              <a:t>Тешко је раздвојити и пратити трошкове</a:t>
            </a:r>
          </a:p>
          <a:p>
            <a:endParaRPr lang="sr-Cyrl-RS" sz="2200" dirty="0">
              <a:latin typeface="Garamond" pitchFamily="18" charset="0"/>
            </a:endParaRPr>
          </a:p>
        </p:txBody>
      </p:sp>
    </p:spTree>
    <p:extLst>
      <p:ext uri="{BB962C8B-B14F-4D97-AF65-F5344CB8AC3E}">
        <p14:creationId xmlns:p14="http://schemas.microsoft.com/office/powerpoint/2010/main" val="313135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2800" dirty="0" smtClean="0">
                <a:latin typeface="Garamond" pitchFamily="18" charset="0"/>
              </a:rPr>
              <a:t/>
            </a:r>
            <a:br>
              <a:rPr lang="sr-Cyrl-RS" sz="2800" dirty="0" smtClean="0">
                <a:latin typeface="Garamond" pitchFamily="18" charset="0"/>
              </a:rPr>
            </a:br>
            <a:r>
              <a:rPr lang="sr-Cyrl-RS" sz="2800" b="1" dirty="0" smtClean="0">
                <a:latin typeface="Garamond" pitchFamily="18" charset="0"/>
              </a:rPr>
              <a:t>Успостављање </a:t>
            </a:r>
            <a:r>
              <a:rPr lang="sr-Cyrl-RS" sz="2800" b="1" dirty="0">
                <a:latin typeface="Garamond" pitchFamily="18" charset="0"/>
              </a:rPr>
              <a:t>приритета у здравственом систему и такмичење са другим друштвеним подсистемима за финансијска средства!</a:t>
            </a:r>
            <a:r>
              <a:rPr lang="sr-Cyrl-RS" sz="2800" dirty="0">
                <a:latin typeface="Garamond" pitchFamily="18" charset="0"/>
              </a:rPr>
              <a:t/>
            </a:r>
            <a:br>
              <a:rPr lang="sr-Cyrl-RS" sz="2800" dirty="0">
                <a:latin typeface="Garamond" pitchFamily="18" charset="0"/>
              </a:rPr>
            </a:br>
            <a:endParaRPr lang="sr-Cyrl-RS" sz="2800" dirty="0">
              <a:latin typeface="Garamond" pitchFamily="18" charset="0"/>
            </a:endParaRPr>
          </a:p>
        </p:txBody>
      </p:sp>
      <p:sp>
        <p:nvSpPr>
          <p:cNvPr id="3" name="Content Placeholder 2"/>
          <p:cNvSpPr>
            <a:spLocks noGrp="1"/>
          </p:cNvSpPr>
          <p:nvPr>
            <p:ph idx="1"/>
          </p:nvPr>
        </p:nvSpPr>
        <p:spPr/>
        <p:txBody>
          <a:bodyPr>
            <a:normAutofit/>
          </a:bodyPr>
          <a:lstStyle/>
          <a:p>
            <a:r>
              <a:rPr lang="sr-Cyrl-RS" sz="2400" dirty="0">
                <a:latin typeface="Garamond" pitchFamily="18" charset="0"/>
              </a:rPr>
              <a:t>Данас је практично свака земља предвидела, макар само теоријски, неки концепт социјалне правде;</a:t>
            </a:r>
          </a:p>
          <a:p>
            <a:r>
              <a:rPr lang="sr-Cyrl-RS" sz="2400" dirty="0">
                <a:latin typeface="Garamond" pitchFamily="18" charset="0"/>
              </a:rPr>
              <a:t>Здравље се сматра једним од основних људских права а не добром које се може купити или продати на тржишту;</a:t>
            </a:r>
          </a:p>
          <a:p>
            <a:r>
              <a:rPr lang="sr-Cyrl-RS" sz="2400" dirty="0">
                <a:latin typeface="Garamond" pitchFamily="18" charset="0"/>
              </a:rPr>
              <a:t>Пошто већина данашњих друштава покушава, али не успева да обезбеди добру здравствену  заштиту, тешке одлуке о приоритетима морају да се доносе; </a:t>
            </a:r>
          </a:p>
          <a:p>
            <a:r>
              <a:rPr lang="sr-Cyrl-RS" sz="2400" dirty="0">
                <a:latin typeface="Garamond" pitchFamily="18" charset="0"/>
              </a:rPr>
              <a:t>Здравствени систем се такмичи са другим друштвеним системима, док се здравствени програми и услуге међусобно такмиче унутар здравственог система за ограничена средства.</a:t>
            </a:r>
          </a:p>
        </p:txBody>
      </p:sp>
    </p:spTree>
    <p:extLst>
      <p:ext uri="{BB962C8B-B14F-4D97-AF65-F5344CB8AC3E}">
        <p14:creationId xmlns:p14="http://schemas.microsoft.com/office/powerpoint/2010/main" val="2571937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dirty="0">
                <a:latin typeface="Garamond" pitchFamily="18" charset="0"/>
              </a:rPr>
              <a:t>Здравствене услуге имају значајне спољне ефекте (екстерналије</a:t>
            </a:r>
            <a:r>
              <a:rPr lang="sr-Cyrl-RS" sz="3200" dirty="0">
                <a:latin typeface="Garamond" pitchFamily="18" charset="0"/>
              </a:rPr>
              <a:t>)</a:t>
            </a:r>
          </a:p>
        </p:txBody>
      </p:sp>
      <p:sp>
        <p:nvSpPr>
          <p:cNvPr id="3" name="Content Placeholder 2"/>
          <p:cNvSpPr>
            <a:spLocks noGrp="1"/>
          </p:cNvSpPr>
          <p:nvPr>
            <p:ph idx="1"/>
          </p:nvPr>
        </p:nvSpPr>
        <p:spPr/>
        <p:txBody>
          <a:bodyPr>
            <a:normAutofit fontScale="92500" lnSpcReduction="10000"/>
          </a:bodyPr>
          <a:lstStyle/>
          <a:p>
            <a:r>
              <a:rPr lang="sr-Cyrl-RS" sz="2800" dirty="0">
                <a:latin typeface="Garamond" pitchFamily="18" charset="0"/>
              </a:rPr>
              <a:t>Одлука појединца да тражи или не тражи здравствену заштиту може имати значајне добре или лоше ефекте по њега или за његову околину;</a:t>
            </a:r>
          </a:p>
          <a:p>
            <a:r>
              <a:rPr lang="sr-Cyrl-RS" sz="2800" dirty="0">
                <a:latin typeface="Garamond" pitchFamily="18" charset="0"/>
              </a:rPr>
              <a:t>На пример, превенција и лечење заразних болести доноси добра не само појединцу, него и заједници у целини. У таквим околностима, заједница је спремна да потроши више на здравствену заштиту него њени чланови појединачно, да би се заштитила.</a:t>
            </a:r>
          </a:p>
          <a:p>
            <a:r>
              <a:rPr lang="sr-Cyrl-RS" sz="2800" dirty="0">
                <a:latin typeface="Garamond" pitchFamily="18" charset="0"/>
              </a:rPr>
              <a:t>Економском терминологијом речено, друштвена маргинална добит је већа него приватна, тј. индивидуална маргинална добит.</a:t>
            </a:r>
          </a:p>
          <a:p>
            <a:endParaRPr lang="sr-Cyrl-RS" dirty="0"/>
          </a:p>
        </p:txBody>
      </p:sp>
    </p:spTree>
    <p:extLst>
      <p:ext uri="{BB962C8B-B14F-4D97-AF65-F5344CB8AC3E}">
        <p14:creationId xmlns:p14="http://schemas.microsoft.com/office/powerpoint/2010/main" val="9471886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dirty="0">
                <a:latin typeface="Garamond" pitchFamily="18" charset="0"/>
              </a:rPr>
              <a:t>Одлука појединца о врсти услуге и третмана опада са тежином болести</a:t>
            </a:r>
          </a:p>
        </p:txBody>
      </p:sp>
      <p:sp>
        <p:nvSpPr>
          <p:cNvPr id="3" name="Content Placeholder 2"/>
          <p:cNvSpPr>
            <a:spLocks noGrp="1"/>
          </p:cNvSpPr>
          <p:nvPr>
            <p:ph idx="1"/>
          </p:nvPr>
        </p:nvSpPr>
        <p:spPr>
          <a:xfrm>
            <a:off x="457200" y="1600201"/>
            <a:ext cx="8229600" cy="1972815"/>
          </a:xfrm>
        </p:spPr>
        <p:txBody>
          <a:bodyPr>
            <a:normAutofit/>
          </a:bodyPr>
          <a:lstStyle/>
          <a:p>
            <a:r>
              <a:rPr lang="sr-Cyrl-RS" sz="2200" dirty="0">
                <a:latin typeface="Garamond" pitchFamily="18" charset="0"/>
              </a:rPr>
              <a:t>Способност појединца да одлучи које су му услуге потребне и да процени да ли је добио праве  </a:t>
            </a:r>
            <a:r>
              <a:rPr lang="sr-Cyrl-RS" sz="2200" b="1" dirty="0">
                <a:latin typeface="Garamond" pitchFamily="18" charset="0"/>
              </a:rPr>
              <a:t>је минимална.</a:t>
            </a:r>
          </a:p>
          <a:p>
            <a:r>
              <a:rPr lang="sr-Cyrl-RS" sz="2200" dirty="0">
                <a:latin typeface="Garamond" pitchFamily="18" charset="0"/>
              </a:rPr>
              <a:t>Штавише, његова слобода избора лекара и одлука о врсти и износу медицинских услуга које ће добити опада са тежином самог обољења и ургентношћу његовог стања здравља.</a:t>
            </a:r>
          </a:p>
          <a:p>
            <a:endParaRPr lang="sr-Cyrl-RS" sz="2400" dirty="0"/>
          </a:p>
        </p:txBody>
      </p:sp>
      <p:sp>
        <p:nvSpPr>
          <p:cNvPr id="4" name="Title 1"/>
          <p:cNvSpPr txBox="1">
            <a:spLocks/>
          </p:cNvSpPr>
          <p:nvPr/>
        </p:nvSpPr>
        <p:spPr bwMode="auto">
          <a:xfrm>
            <a:off x="323528" y="3573016"/>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eaLnBrk="1" hangingPunct="1">
              <a:defRPr/>
            </a:pPr>
            <a:r>
              <a:rPr lang="sr-Cyrl-CS" sz="2800" b="1" dirty="0">
                <a:latin typeface="Garamond" pitchFamily="18" charset="0"/>
              </a:rPr>
              <a:t>Здравствени систем и услуге које обезбеђује су мешавина потрошње и </a:t>
            </a:r>
            <a:r>
              <a:rPr lang="sr-Cyrl-CS" sz="2800" b="1" dirty="0" smtClean="0">
                <a:latin typeface="Garamond" pitchFamily="18" charset="0"/>
              </a:rPr>
              <a:t>инвестиција</a:t>
            </a:r>
          </a:p>
          <a:p>
            <a:pPr lvl="0" eaLnBrk="1" hangingPunct="1">
              <a:defRPr/>
            </a:pPr>
            <a:endParaRPr kumimoji="0" lang="en-US" sz="2800" b="1" i="0" u="none" strike="noStrike" kern="1200" cap="none" spc="0" normalizeH="0" baseline="0" noProof="0" dirty="0">
              <a:ln>
                <a:noFill/>
              </a:ln>
              <a:uLnTx/>
              <a:uFillTx/>
              <a:latin typeface="Garamond" pitchFamily="18" charset="0"/>
            </a:endParaRPr>
          </a:p>
        </p:txBody>
      </p:sp>
      <p:sp>
        <p:nvSpPr>
          <p:cNvPr id="5" name="Title 1"/>
          <p:cNvSpPr txBox="1">
            <a:spLocks/>
          </p:cNvSpPr>
          <p:nvPr/>
        </p:nvSpPr>
        <p:spPr bwMode="auto">
          <a:xfrm>
            <a:off x="328401" y="4869160"/>
            <a:ext cx="8229600" cy="151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342900" lvl="0" indent="-342900" algn="l" eaLnBrk="1" hangingPunct="1">
              <a:buFont typeface="Arial" pitchFamily="34" charset="0"/>
              <a:buChar char="•"/>
              <a:defRPr/>
            </a:pPr>
            <a:r>
              <a:rPr lang="sr-Cyrl-CS" sz="2200" dirty="0">
                <a:latin typeface="Garamond" pitchFamily="18" charset="0"/>
              </a:rPr>
              <a:t>Програм геријатријске здравствене заштите или палијативне неге представља потпрошњу која је оправдана више морално него на економској основи</a:t>
            </a:r>
            <a:r>
              <a:rPr lang="sr-Cyrl-CS" sz="2200" dirty="0" smtClean="0">
                <a:latin typeface="Garamond" pitchFamily="18" charset="0"/>
              </a:rPr>
              <a:t>.</a:t>
            </a:r>
          </a:p>
          <a:p>
            <a:pPr marL="342900" lvl="0" indent="-342900" algn="l" eaLnBrk="1" hangingPunct="1">
              <a:buFont typeface="Arial" pitchFamily="34" charset="0"/>
              <a:buChar char="•"/>
              <a:defRPr/>
            </a:pPr>
            <a:endParaRPr lang="sr-Cyrl-CS" sz="2200" dirty="0" smtClean="0">
              <a:latin typeface="Garamond" pitchFamily="18" charset="0"/>
            </a:endParaRPr>
          </a:p>
          <a:p>
            <a:pPr marL="342900" lvl="0" indent="-342900" algn="l" eaLnBrk="1" hangingPunct="1">
              <a:buFont typeface="Arial" pitchFamily="34" charset="0"/>
              <a:buChar char="•"/>
              <a:defRPr/>
            </a:pPr>
            <a:r>
              <a:rPr lang="sr-Cyrl-CS" sz="2200" dirty="0">
                <a:latin typeface="Garamond" pitchFamily="18" charset="0"/>
              </a:rPr>
              <a:t>Здравствени програми за младе раднике или за децу су донимантно инвестиције у људски капитал и друштвено економски развој заједнице.</a:t>
            </a:r>
          </a:p>
        </p:txBody>
      </p:sp>
    </p:spTree>
    <p:extLst>
      <p:ext uri="{BB962C8B-B14F-4D97-AF65-F5344CB8AC3E}">
        <p14:creationId xmlns:p14="http://schemas.microsoft.com/office/powerpoint/2010/main" val="4102540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2700" dirty="0" smtClean="0"/>
              <a:t/>
            </a:r>
            <a:br>
              <a:rPr lang="sr-Cyrl-RS" sz="2700" dirty="0" smtClean="0"/>
            </a:br>
            <a:r>
              <a:rPr lang="sr-Cyrl-RS" sz="2700" dirty="0"/>
              <a:t/>
            </a:r>
            <a:br>
              <a:rPr lang="sr-Cyrl-RS" sz="2700" dirty="0"/>
            </a:br>
            <a:r>
              <a:rPr lang="sr-Cyrl-RS" sz="2700" b="1" dirty="0" smtClean="0">
                <a:latin typeface="Garamond" pitchFamily="18" charset="0"/>
              </a:rPr>
              <a:t>Здравствени </a:t>
            </a:r>
            <a:r>
              <a:rPr lang="sr-Cyrl-RS" sz="2700" b="1" dirty="0">
                <a:latin typeface="Garamond" pitchFamily="18" charset="0"/>
              </a:rPr>
              <a:t>систем је  радно интензиван, оргранизован на непрофитној основи</a:t>
            </a:r>
            <a:r>
              <a:rPr lang="sr-Cyrl-RS" dirty="0"/>
              <a:t/>
            </a:r>
            <a:br>
              <a:rPr lang="sr-Cyrl-RS" dirty="0"/>
            </a:br>
            <a:r>
              <a:rPr lang="sr-Cyrl-RS" dirty="0"/>
              <a:t/>
            </a:r>
            <a:br>
              <a:rPr lang="sr-Cyrl-RS" dirty="0"/>
            </a:br>
            <a:endParaRPr lang="sr-Cyrl-RS" dirty="0"/>
          </a:p>
        </p:txBody>
      </p:sp>
      <p:sp>
        <p:nvSpPr>
          <p:cNvPr id="3" name="Content Placeholder 2"/>
          <p:cNvSpPr>
            <a:spLocks noGrp="1"/>
          </p:cNvSpPr>
          <p:nvPr>
            <p:ph idx="1"/>
          </p:nvPr>
        </p:nvSpPr>
        <p:spPr>
          <a:xfrm>
            <a:off x="457200" y="1340768"/>
            <a:ext cx="8229600" cy="5040560"/>
          </a:xfrm>
        </p:spPr>
        <p:txBody>
          <a:bodyPr>
            <a:noAutofit/>
          </a:bodyPr>
          <a:lstStyle/>
          <a:p>
            <a:pPr>
              <a:spcBef>
                <a:spcPts val="1200"/>
              </a:spcBef>
            </a:pPr>
            <a:r>
              <a:rPr lang="sr-Cyrl-RS" sz="2200" dirty="0">
                <a:latin typeface="Garamond" pitchFamily="18" charset="0"/>
              </a:rPr>
              <a:t>Здравствени систем је  </a:t>
            </a:r>
            <a:r>
              <a:rPr lang="sr-Cyrl-RS" sz="2200" u="sng" dirty="0">
                <a:latin typeface="Garamond" pitchFamily="18" charset="0"/>
              </a:rPr>
              <a:t>радно интензиван</a:t>
            </a:r>
            <a:r>
              <a:rPr lang="sr-Cyrl-RS" sz="2200" dirty="0">
                <a:latin typeface="Garamond" pitchFamily="18" charset="0"/>
              </a:rPr>
              <a:t>, оргранизован на непрофитној </a:t>
            </a:r>
            <a:r>
              <a:rPr lang="sr-Cyrl-RS" sz="2200" dirty="0" smtClean="0">
                <a:latin typeface="Garamond" pitchFamily="18" charset="0"/>
              </a:rPr>
              <a:t>основи</a:t>
            </a:r>
            <a:endParaRPr lang="sr-Cyrl-RS" sz="2200" dirty="0">
              <a:latin typeface="Garamond" pitchFamily="18" charset="0"/>
            </a:endParaRPr>
          </a:p>
          <a:p>
            <a:pPr>
              <a:spcBef>
                <a:spcPts val="1200"/>
              </a:spcBef>
            </a:pPr>
            <a:r>
              <a:rPr lang="sr-Cyrl-RS" sz="2200" dirty="0">
                <a:latin typeface="Garamond" pitchFamily="18" charset="0"/>
              </a:rPr>
              <a:t>Здравствене услуге су јако радно интензвне јер већина од њих обухвата значајан елемент директних персоналних услуга. То представља велика ограничења за могућност побољшања продуктивности заменом капитала за рад</a:t>
            </a:r>
            <a:r>
              <a:rPr lang="sr-Cyrl-RS" sz="2200" dirty="0" smtClean="0">
                <a:latin typeface="Garamond" pitchFamily="18" charset="0"/>
              </a:rPr>
              <a:t>.</a:t>
            </a:r>
            <a:endParaRPr lang="sr-Cyrl-RS" sz="2200" dirty="0">
              <a:latin typeface="Garamond" pitchFamily="18" charset="0"/>
            </a:endParaRPr>
          </a:p>
          <a:p>
            <a:pPr>
              <a:spcBef>
                <a:spcPts val="1200"/>
              </a:spcBef>
            </a:pPr>
            <a:r>
              <a:rPr lang="sr-Cyrl-RS" sz="2200" dirty="0">
                <a:latin typeface="Garamond" pitchFamily="18" charset="0"/>
              </a:rPr>
              <a:t>У већини земаља делови здравственог сектора су традиционлано организовани на </a:t>
            </a:r>
            <a:r>
              <a:rPr lang="sr-Cyrl-RS" sz="2200" u="sng" dirty="0">
                <a:latin typeface="Garamond" pitchFamily="18" charset="0"/>
              </a:rPr>
              <a:t>непрофитној основи </a:t>
            </a:r>
            <a:r>
              <a:rPr lang="sr-Cyrl-RS" sz="2200" dirty="0">
                <a:latin typeface="Garamond" pitchFamily="18" charset="0"/>
              </a:rPr>
              <a:t>тако да профитни критеријуми ефикасности у алокацији ресурса нису применљиви</a:t>
            </a:r>
            <a:r>
              <a:rPr lang="sr-Cyrl-RS" sz="2200" dirty="0" smtClean="0">
                <a:latin typeface="Garamond" pitchFamily="18" charset="0"/>
              </a:rPr>
              <a:t>.</a:t>
            </a:r>
            <a:endParaRPr lang="sr-Cyrl-RS" sz="2200" dirty="0">
              <a:latin typeface="Garamond" pitchFamily="18" charset="0"/>
            </a:endParaRPr>
          </a:p>
          <a:p>
            <a:pPr>
              <a:spcBef>
                <a:spcPts val="1200"/>
              </a:spcBef>
            </a:pPr>
            <a:r>
              <a:rPr lang="sr-Cyrl-RS" sz="2200" dirty="0">
                <a:latin typeface="Garamond" pitchFamily="18" charset="0"/>
              </a:rPr>
              <a:t>Здравствене услуге, образовање  и истраживања обично представљају јединствени производ, тако да је тешко итдвојити појединачне трошкове што отежава планирање и менаџмент у здравственом систему </a:t>
            </a:r>
          </a:p>
        </p:txBody>
      </p:sp>
    </p:spTree>
    <p:extLst>
      <p:ext uri="{BB962C8B-B14F-4D97-AF65-F5344CB8AC3E}">
        <p14:creationId xmlns:p14="http://schemas.microsoft.com/office/powerpoint/2010/main" val="32656220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a:latin typeface="Garamond" pitchFamily="18" charset="0"/>
              </a:rPr>
              <a:t>Е</a:t>
            </a:r>
            <a:r>
              <a:rPr lang="en-US" sz="2400" b="1" dirty="0">
                <a:latin typeface="Garamond" pitchFamily="18" charset="0"/>
              </a:rPr>
              <a:t>K</a:t>
            </a:r>
            <a:r>
              <a:rPr lang="sr-Cyrl-RS" sz="2400" b="1" dirty="0">
                <a:latin typeface="Garamond" pitchFamily="18" charset="0"/>
              </a:rPr>
              <a:t>ОНОМС</a:t>
            </a:r>
            <a:r>
              <a:rPr lang="en-US" sz="2400" b="1" dirty="0">
                <a:latin typeface="Garamond" pitchFamily="18" charset="0"/>
              </a:rPr>
              <a:t>K</a:t>
            </a:r>
            <a:r>
              <a:rPr lang="sr-Cyrl-RS" sz="2400" b="1" dirty="0">
                <a:latin typeface="Garamond" pitchFamily="18" charset="0"/>
              </a:rPr>
              <a:t>И ОДНОСИ У СИСТЕМУ ЗДРАВСТВЕНЕ ЗАШТИТЕ</a:t>
            </a:r>
          </a:p>
        </p:txBody>
      </p:sp>
      <p:sp>
        <p:nvSpPr>
          <p:cNvPr id="3" name="Content Placeholder 2"/>
          <p:cNvSpPr>
            <a:spLocks noGrp="1"/>
          </p:cNvSpPr>
          <p:nvPr>
            <p:ph idx="1"/>
          </p:nvPr>
        </p:nvSpPr>
        <p:spPr>
          <a:xfrm>
            <a:off x="457200" y="1600200"/>
            <a:ext cx="8229600" cy="4925144"/>
          </a:xfrm>
        </p:spPr>
        <p:txBody>
          <a:bodyPr>
            <a:noAutofit/>
          </a:bodyPr>
          <a:lstStyle/>
          <a:p>
            <a:r>
              <a:rPr lang="sr-Cyrl-RS" sz="2800" dirty="0">
                <a:latin typeface="Garamond" pitchFamily="18" charset="0"/>
              </a:rPr>
              <a:t>Специфичност економских односа у здравственом систему</a:t>
            </a:r>
            <a:r>
              <a:rPr lang="sr-Cyrl-RS" sz="2800" dirty="0" smtClean="0">
                <a:latin typeface="Garamond" pitchFamily="18" charset="0"/>
              </a:rPr>
              <a:t>:</a:t>
            </a:r>
            <a:endParaRPr lang="sr-Cyrl-RS" sz="2800" dirty="0">
              <a:latin typeface="Garamond" pitchFamily="18" charset="0"/>
            </a:endParaRPr>
          </a:p>
          <a:p>
            <a:r>
              <a:rPr lang="sr-Cyrl-RS" sz="2800" dirty="0">
                <a:latin typeface="Garamond" pitchFamily="18" charset="0"/>
              </a:rPr>
              <a:t>Економско вредновање живота, здравља и здравствене заштите;</a:t>
            </a:r>
          </a:p>
          <a:p>
            <a:r>
              <a:rPr lang="sr-Cyrl-RS" sz="2800" dirty="0">
                <a:latin typeface="Garamond" pitchFamily="18" charset="0"/>
              </a:rPr>
              <a:t>Економски терет болести за друштво – губици због болести;</a:t>
            </a:r>
          </a:p>
          <a:p>
            <a:r>
              <a:rPr lang="sr-Cyrl-RS" sz="2800" dirty="0">
                <a:latin typeface="Garamond" pitchFamily="18" charset="0"/>
              </a:rPr>
              <a:t>Економска евалуација - анализа здравствених програма, активности и услуга;</a:t>
            </a:r>
          </a:p>
          <a:p>
            <a:r>
              <a:rPr lang="sr-Cyrl-RS" sz="2800" dirty="0">
                <a:latin typeface="Garamond" pitchFamily="18" charset="0"/>
              </a:rPr>
              <a:t>Економски принципи планирања;</a:t>
            </a:r>
          </a:p>
          <a:p>
            <a:r>
              <a:rPr lang="sr-Cyrl-RS" sz="2800" dirty="0">
                <a:latin typeface="Garamond" pitchFamily="18" charset="0"/>
              </a:rPr>
              <a:t>Методе и технике менаџмента здравственим системом/одлучивање;</a:t>
            </a:r>
          </a:p>
        </p:txBody>
      </p:sp>
    </p:spTree>
    <p:extLst>
      <p:ext uri="{BB962C8B-B14F-4D97-AF65-F5344CB8AC3E}">
        <p14:creationId xmlns:p14="http://schemas.microsoft.com/office/powerpoint/2010/main" val="39012591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a:latin typeface="Garamond" pitchFamily="18" charset="0"/>
              </a:rPr>
              <a:t>ДА</a:t>
            </a:r>
            <a:r>
              <a:rPr lang="en-US" sz="2400" b="1" dirty="0">
                <a:latin typeface="Garamond" pitchFamily="18" charset="0"/>
              </a:rPr>
              <a:t>K</a:t>
            </a:r>
            <a:r>
              <a:rPr lang="sr-Cyrl-RS" sz="2400" b="1" dirty="0">
                <a:latin typeface="Garamond" pitchFamily="18" charset="0"/>
              </a:rPr>
              <a:t>ЛЕ, ЗДРАВСТВЕНИ Е</a:t>
            </a:r>
            <a:r>
              <a:rPr lang="en-US" sz="2400" b="1" dirty="0">
                <a:latin typeface="Garamond" pitchFamily="18" charset="0"/>
              </a:rPr>
              <a:t>K</a:t>
            </a:r>
            <a:r>
              <a:rPr lang="sr-Cyrl-RS" sz="2400" b="1" dirty="0">
                <a:latin typeface="Garamond" pitchFamily="18" charset="0"/>
              </a:rPr>
              <a:t>ОНОМИСТА:</a:t>
            </a:r>
          </a:p>
        </p:txBody>
      </p:sp>
      <p:sp>
        <p:nvSpPr>
          <p:cNvPr id="3" name="Content Placeholder 2"/>
          <p:cNvSpPr>
            <a:spLocks noGrp="1"/>
          </p:cNvSpPr>
          <p:nvPr>
            <p:ph idx="1"/>
          </p:nvPr>
        </p:nvSpPr>
        <p:spPr>
          <a:xfrm>
            <a:off x="457200" y="1600200"/>
            <a:ext cx="3682752" cy="4525963"/>
          </a:xfrm>
        </p:spPr>
        <p:txBody>
          <a:bodyPr>
            <a:normAutofit fontScale="77500" lnSpcReduction="20000"/>
          </a:bodyPr>
          <a:lstStyle/>
          <a:p>
            <a:pPr marL="0" indent="0">
              <a:buNone/>
            </a:pPr>
            <a:r>
              <a:rPr lang="sr-Cyrl-RS" u="sng" dirty="0">
                <a:latin typeface="Garamond" pitchFamily="18" charset="0"/>
              </a:rPr>
              <a:t>Не ради:</a:t>
            </a:r>
          </a:p>
          <a:p>
            <a:r>
              <a:rPr lang="sr-Cyrl-RS" dirty="0">
                <a:latin typeface="Garamond" pitchFamily="18" charset="0"/>
              </a:rPr>
              <a:t>Није усмерен на максимизирање исхода по здравље – то раде лекари;</a:t>
            </a:r>
          </a:p>
          <a:p>
            <a:r>
              <a:rPr lang="sr-Cyrl-RS" dirty="0">
                <a:latin typeface="Garamond" pitchFamily="18" charset="0"/>
              </a:rPr>
              <a:t>Не концентрише се ни на минимизирање трошкова – као што се некада чини да рачуновође у здравственим установама желе да постигну.</a:t>
            </a:r>
          </a:p>
        </p:txBody>
      </p:sp>
      <p:sp>
        <p:nvSpPr>
          <p:cNvPr id="5" name="Content Placeholder 2"/>
          <p:cNvSpPr txBox="1">
            <a:spLocks/>
          </p:cNvSpPr>
          <p:nvPr/>
        </p:nvSpPr>
        <p:spPr>
          <a:xfrm>
            <a:off x="4788024" y="1556792"/>
            <a:ext cx="3816424" cy="4734881"/>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sr-Cyrl-RS" u="sng" dirty="0">
                <a:latin typeface="Garamond" pitchFamily="18" charset="0"/>
              </a:rPr>
              <a:t>Ради:</a:t>
            </a:r>
          </a:p>
          <a:p>
            <a:r>
              <a:rPr lang="sr-Cyrl-RS" dirty="0">
                <a:latin typeface="Garamond" pitchFamily="18" charset="0"/>
              </a:rPr>
              <a:t>Здравствени економиста се бави вредновањем трошкова и добити и информисањем доносиоца одлука, клиничара и осталих здравствених радника о томе шта обезбеђује највећи ефекат или добит за уложени новац.</a:t>
            </a:r>
          </a:p>
        </p:txBody>
      </p:sp>
    </p:spTree>
    <p:extLst>
      <p:ext uri="{BB962C8B-B14F-4D97-AF65-F5344CB8AC3E}">
        <p14:creationId xmlns:p14="http://schemas.microsoft.com/office/powerpoint/2010/main" val="12703147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atin typeface="Garamond" pitchFamily="18" charset="0"/>
              </a:rPr>
              <a:t>K</a:t>
            </a:r>
            <a:r>
              <a:rPr lang="sr-Cyrl-RS" sz="2800" b="1" dirty="0">
                <a:latin typeface="Garamond" pitchFamily="18" charset="0"/>
              </a:rPr>
              <a:t>олико пара би требало издвојити за финансирање здравствене заштите становника?</a:t>
            </a:r>
          </a:p>
        </p:txBody>
      </p:sp>
      <p:sp>
        <p:nvSpPr>
          <p:cNvPr id="3" name="Content Placeholder 2"/>
          <p:cNvSpPr>
            <a:spLocks noGrp="1"/>
          </p:cNvSpPr>
          <p:nvPr>
            <p:ph idx="1"/>
          </p:nvPr>
        </p:nvSpPr>
        <p:spPr/>
        <p:txBody>
          <a:bodyPr>
            <a:noAutofit/>
          </a:bodyPr>
          <a:lstStyle/>
          <a:p>
            <a:r>
              <a:rPr lang="sr-Cyrl-RS" sz="2300" dirty="0">
                <a:latin typeface="Garamond" pitchFamily="18" charset="0"/>
              </a:rPr>
              <a:t>Одлука о приоритету здравственог, у односу на друге секторе је у суштини историјска и политичка пре него емпиријска, зато што нема објективних начина да се одреди удео сваког сектора:</a:t>
            </a:r>
          </a:p>
          <a:p>
            <a:r>
              <a:rPr lang="sr-Cyrl-RS" sz="2300" dirty="0">
                <a:latin typeface="Garamond" pitchFamily="18" charset="0"/>
              </a:rPr>
              <a:t>Нема задовољавајуће мере добити, довољно свеобухватне да омогући процену онога што се добија од уложених трошкова за здравствену заштиту, образовање, одбрану...</a:t>
            </a:r>
          </a:p>
          <a:p>
            <a:r>
              <a:rPr lang="sr-Cyrl-RS" sz="2300" dirty="0">
                <a:latin typeface="Garamond" pitchFamily="18" charset="0"/>
              </a:rPr>
              <a:t>И да таква мера постоји, било би тешко раздвојити допринос одређеног сектора одређеној добити због мултиузрочности;</a:t>
            </a:r>
          </a:p>
          <a:p>
            <a:r>
              <a:rPr lang="sr-Cyrl-RS" sz="2300" dirty="0">
                <a:latin typeface="Garamond" pitchFamily="18" charset="0"/>
              </a:rPr>
              <a:t>Одлука о томе колико потрошити на здравље често зависи од кључних актера. Не изненађује отуда што проценат друштвеног производа који се троши на здравље варира у различитим земљама и различитим временским периодима – мада постоји тренд непрестаног раста.</a:t>
            </a:r>
          </a:p>
        </p:txBody>
      </p:sp>
    </p:spTree>
    <p:extLst>
      <p:ext uri="{BB962C8B-B14F-4D97-AF65-F5344CB8AC3E}">
        <p14:creationId xmlns:p14="http://schemas.microsoft.com/office/powerpoint/2010/main" val="3262722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73238"/>
            <a:ext cx="7772400" cy="4322762"/>
          </a:xfrm>
        </p:spPr>
        <p:txBody>
          <a:bodyPr/>
          <a:lstStyle/>
          <a:p>
            <a:pPr>
              <a:defRPr/>
            </a:pPr>
            <a:r>
              <a:rPr lang="sr-Cyrl-CS" sz="2800" b="1" dirty="0" smtClean="0">
                <a:latin typeface="Garamond" pitchFamily="18" charset="0"/>
              </a:rPr>
              <a:t>Здравствена услуга је различита у односу на било коју другу врсту услуга</a:t>
            </a:r>
          </a:p>
          <a:p>
            <a:pPr marL="0" indent="0">
              <a:buFont typeface="Monotype Sorts" pitchFamily="2" charset="2"/>
              <a:buNone/>
              <a:defRPr/>
            </a:pPr>
            <a:endParaRPr lang="en-US" sz="2800" dirty="0" smtClean="0">
              <a:latin typeface="Garamond" pitchFamily="18" charset="0"/>
            </a:endParaRPr>
          </a:p>
          <a:p>
            <a:pPr lvl="1">
              <a:buFont typeface="Wingdings" pitchFamily="2" charset="2"/>
              <a:buChar char="Ø"/>
              <a:defRPr/>
            </a:pPr>
            <a:r>
              <a:rPr lang="x-none" sz="2600" dirty="0" smtClean="0">
                <a:latin typeface="Garamond" pitchFamily="18" charset="0"/>
              </a:rPr>
              <a:t>Неизвестност будућих потреба</a:t>
            </a:r>
          </a:p>
          <a:p>
            <a:pPr lvl="1">
              <a:buFont typeface="Wingdings" pitchFamily="2" charset="2"/>
              <a:buChar char="Ø"/>
              <a:defRPr/>
            </a:pPr>
            <a:r>
              <a:rPr lang="x-none" sz="2600" dirty="0" smtClean="0">
                <a:latin typeface="Garamond" pitchFamily="18" charset="0"/>
              </a:rPr>
              <a:t>Асиметрична информисаност корисника</a:t>
            </a:r>
          </a:p>
          <a:p>
            <a:pPr lvl="1">
              <a:buFont typeface="Wingdings" pitchFamily="2" charset="2"/>
              <a:buChar char="Ø"/>
              <a:defRPr/>
            </a:pPr>
            <a:r>
              <a:rPr lang="x-none" sz="2600" dirty="0" smtClean="0">
                <a:latin typeface="Garamond" pitchFamily="18" charset="0"/>
              </a:rPr>
              <a:t>Екстерни негативни и позитивни ефекти</a:t>
            </a:r>
          </a:p>
          <a:p>
            <a:pPr lvl="1">
              <a:buFont typeface="Wingdings" pitchFamily="2" charset="2"/>
              <a:buChar char="Ø"/>
              <a:defRPr/>
            </a:pPr>
            <a:r>
              <a:rPr lang="x-none" sz="2600" dirty="0" smtClean="0">
                <a:latin typeface="Garamond" pitchFamily="18" charset="0"/>
              </a:rPr>
              <a:t>Посебан интерперсоналан однос</a:t>
            </a:r>
          </a:p>
          <a:p>
            <a:pPr lvl="1">
              <a:buFont typeface="Wingdings" pitchFamily="2" charset="2"/>
              <a:buChar char="Ø"/>
              <a:defRPr/>
            </a:pPr>
            <a:r>
              <a:rPr lang="x-none" sz="2600" dirty="0" smtClean="0">
                <a:latin typeface="Garamond" pitchFamily="18" charset="0"/>
              </a:rPr>
              <a:t>Етичке норме</a:t>
            </a:r>
          </a:p>
          <a:p>
            <a:pPr>
              <a:defRPr/>
            </a:pPr>
            <a:endParaRPr lang="sr-Latn-CS" b="1" dirty="0" smtClean="0"/>
          </a:p>
          <a:p>
            <a:pPr marL="0" indent="0">
              <a:buFont typeface="Monotype Sorts" pitchFamily="2" charset="2"/>
              <a:buNone/>
              <a:defRPr/>
            </a:pPr>
            <a:endParaRPr lang="en-US" dirty="0"/>
          </a:p>
        </p:txBody>
      </p:sp>
    </p:spTree>
    <p:extLst>
      <p:ext uri="{BB962C8B-B14F-4D97-AF65-F5344CB8AC3E}">
        <p14:creationId xmlns:p14="http://schemas.microsoft.com/office/powerpoint/2010/main" val="23612331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76250"/>
            <a:ext cx="7086600" cy="1008063"/>
          </a:xfrm>
        </p:spPr>
        <p:txBody>
          <a:bodyPr>
            <a:normAutofit fontScale="90000"/>
          </a:bodyPr>
          <a:lstStyle/>
          <a:p>
            <a:pPr algn="ctr">
              <a:defRPr/>
            </a:pPr>
            <a:r>
              <a:rPr lang="sr-Cyrl-CS" sz="3600" b="1" i="0" dirty="0" smtClean="0">
                <a:latin typeface="Garamond" pitchFamily="18" charset="0"/>
              </a:rPr>
              <a:t>Неизвесност будућих здравствених потреба</a:t>
            </a:r>
            <a:endParaRPr lang="en-US" sz="3600" b="1" i="0" dirty="0">
              <a:latin typeface="Garamond" pitchFamily="18" charset="0"/>
            </a:endParaRPr>
          </a:p>
        </p:txBody>
      </p:sp>
      <p:sp>
        <p:nvSpPr>
          <p:cNvPr id="22531" name="Content Placeholder 2"/>
          <p:cNvSpPr>
            <a:spLocks noGrp="1"/>
          </p:cNvSpPr>
          <p:nvPr>
            <p:ph idx="1"/>
          </p:nvPr>
        </p:nvSpPr>
        <p:spPr>
          <a:xfrm>
            <a:off x="684213" y="1773238"/>
            <a:ext cx="7772400" cy="4608512"/>
          </a:xfrm>
        </p:spPr>
        <p:txBody>
          <a:bodyPr/>
          <a:lstStyle/>
          <a:p>
            <a:r>
              <a:rPr lang="sr-Cyrl-CS" sz="2600" dirty="0" smtClean="0">
                <a:latin typeface="Garamond" pitchFamily="18" charset="0"/>
              </a:rPr>
              <a:t>Неизвесност и ризик су веома важне карактеристике везане за здравље човека.</a:t>
            </a:r>
          </a:p>
          <a:p>
            <a:r>
              <a:rPr lang="sr-Cyrl-CS" sz="2600" dirty="0" smtClean="0">
                <a:latin typeface="Garamond" pitchFamily="18" charset="0"/>
              </a:rPr>
              <a:t>Будуће здравствено стање појединца или популационе групе тешко је предвидети.</a:t>
            </a:r>
          </a:p>
          <a:p>
            <a:r>
              <a:rPr lang="sr-Cyrl-CS" sz="2600" dirty="0" smtClean="0">
                <a:latin typeface="Garamond" pitchFamily="18" charset="0"/>
              </a:rPr>
              <a:t>Постојање неизвесности носи ризик од појаве нежељених погоршања здравственог стања. </a:t>
            </a:r>
          </a:p>
          <a:p>
            <a:r>
              <a:rPr lang="sr-Cyrl-CS" sz="2600" dirty="0" smtClean="0">
                <a:latin typeface="Garamond" pitchFamily="18" charset="0"/>
              </a:rPr>
              <a:t>Због постојања неизвесности јављају се ирегуларности коришћења здравствених услуга од стране појединаца и популационих група.</a:t>
            </a:r>
            <a:endParaRPr lang="sr-Latn-CS" sz="2600" dirty="0" smtClean="0">
              <a:latin typeface="Garamond" pitchFamily="18" charset="0"/>
            </a:endParaRPr>
          </a:p>
          <a:p>
            <a:endParaRPr lang="en-US" dirty="0" smtClean="0">
              <a:latin typeface="Garamond" pitchFamily="18" charset="0"/>
            </a:endParaRPr>
          </a:p>
        </p:txBody>
      </p:sp>
    </p:spTree>
    <p:extLst>
      <p:ext uri="{BB962C8B-B14F-4D97-AF65-F5344CB8AC3E}">
        <p14:creationId xmlns:p14="http://schemas.microsoft.com/office/powerpoint/2010/main" val="12977508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267"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0244" name="Rectangle 4"/>
          <p:cNvSpPr>
            <a:spLocks noGrp="1" noChangeArrowheads="1"/>
          </p:cNvSpPr>
          <p:nvPr>
            <p:ph type="title"/>
          </p:nvPr>
        </p:nvSpPr>
        <p:spPr>
          <a:xfrm>
            <a:off x="428625" y="500063"/>
            <a:ext cx="8229600" cy="1143000"/>
          </a:xfrm>
        </p:spPr>
        <p:txBody>
          <a:bodyPr rtlCol="0">
            <a:normAutofit/>
          </a:bodyPr>
          <a:lstStyle/>
          <a:p>
            <a:pPr eaLnBrk="1" fontAlgn="auto" hangingPunct="1">
              <a:spcAft>
                <a:spcPts val="0"/>
              </a:spcAft>
              <a:defRPr/>
            </a:pPr>
            <a:r>
              <a:rPr lang="sr-Cyrl-BA" sz="2800" b="1" dirty="0" smtClean="0">
                <a:latin typeface="Garamond" pitchFamily="18" charset="0"/>
              </a:rPr>
              <a:t>ЕКОНОМИЈА СЕ ОДНОСИ НА ИЗБОРЕ!!!!</a:t>
            </a:r>
            <a:endParaRPr lang="en-US" sz="2800" b="1" dirty="0" smtClean="0">
              <a:latin typeface="Garamond" pitchFamily="18" charset="0"/>
            </a:endParaRPr>
          </a:p>
        </p:txBody>
      </p:sp>
      <p:sp>
        <p:nvSpPr>
          <p:cNvPr id="11269" name="AutoShape 7"/>
          <p:cNvSpPr>
            <a:spLocks noChangeArrowheads="1"/>
          </p:cNvSpPr>
          <p:nvPr/>
        </p:nvSpPr>
        <p:spPr bwMode="auto">
          <a:xfrm>
            <a:off x="3824267" y="4221163"/>
            <a:ext cx="1357313" cy="1636712"/>
          </a:xfrm>
          <a:prstGeom prst="triangle">
            <a:avLst>
              <a:gd name="adj" fmla="val 50000"/>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endParaRPr lang="en-GB" dirty="0">
              <a:solidFill>
                <a:srgbClr val="FF3300"/>
              </a:solidFill>
            </a:endParaRPr>
          </a:p>
          <a:p>
            <a:pPr algn="ctr"/>
            <a:r>
              <a:rPr lang="sr-Cyrl-BA" sz="2400" b="1" dirty="0" smtClean="0">
                <a:latin typeface="Garamond" pitchFamily="18" charset="0"/>
                <a:cs typeface="Tahoma" pitchFamily="34" charset="0"/>
              </a:rPr>
              <a:t>Буџет</a:t>
            </a:r>
            <a:endParaRPr lang="en-GB" sz="2400" b="1" dirty="0">
              <a:latin typeface="Garamond" pitchFamily="18" charset="0"/>
              <a:cs typeface="Tahoma" pitchFamily="34" charset="0"/>
            </a:endParaRPr>
          </a:p>
        </p:txBody>
      </p:sp>
      <p:sp>
        <p:nvSpPr>
          <p:cNvPr id="11270" name="Oval 8"/>
          <p:cNvSpPr>
            <a:spLocks noChangeArrowheads="1"/>
          </p:cNvSpPr>
          <p:nvPr/>
        </p:nvSpPr>
        <p:spPr bwMode="auto">
          <a:xfrm>
            <a:off x="685800" y="2362200"/>
            <a:ext cx="2286000" cy="2286000"/>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1600" b="1" dirty="0"/>
          </a:p>
          <a:p>
            <a:pPr algn="ctr"/>
            <a:r>
              <a:rPr lang="sr-Cyrl-BA" sz="2800" b="1" dirty="0" smtClean="0">
                <a:solidFill>
                  <a:schemeClr val="tx1"/>
                </a:solidFill>
                <a:latin typeface="Garamond" pitchFamily="18" charset="0"/>
                <a:cs typeface="Tahoma" pitchFamily="34" charset="0"/>
              </a:rPr>
              <a:t>добро</a:t>
            </a:r>
            <a:r>
              <a:rPr lang="en-GB" sz="2800" b="1" dirty="0" smtClean="0">
                <a:solidFill>
                  <a:schemeClr val="tx1"/>
                </a:solidFill>
                <a:latin typeface="Garamond" pitchFamily="18" charset="0"/>
                <a:cs typeface="Tahoma" pitchFamily="34" charset="0"/>
              </a:rPr>
              <a:t> </a:t>
            </a:r>
            <a:r>
              <a:rPr lang="en-GB" sz="2800" b="1" dirty="0">
                <a:solidFill>
                  <a:schemeClr val="tx1"/>
                </a:solidFill>
                <a:latin typeface="Garamond" pitchFamily="18" charset="0"/>
                <a:cs typeface="Tahoma" pitchFamily="34" charset="0"/>
              </a:rPr>
              <a:t>‘A’</a:t>
            </a:r>
          </a:p>
        </p:txBody>
      </p:sp>
      <p:sp>
        <p:nvSpPr>
          <p:cNvPr id="11271" name="Oval 9"/>
          <p:cNvSpPr>
            <a:spLocks noChangeArrowheads="1"/>
          </p:cNvSpPr>
          <p:nvPr/>
        </p:nvSpPr>
        <p:spPr bwMode="auto">
          <a:xfrm>
            <a:off x="6096000" y="2362200"/>
            <a:ext cx="2405063" cy="2286000"/>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sr-Cyrl-BA" sz="2800" b="1" dirty="0" smtClean="0">
                <a:solidFill>
                  <a:schemeClr val="tx1"/>
                </a:solidFill>
                <a:latin typeface="Garamond" pitchFamily="18" charset="0"/>
                <a:cs typeface="Tahoma" pitchFamily="34" charset="0"/>
              </a:rPr>
              <a:t>добро</a:t>
            </a:r>
            <a:r>
              <a:rPr lang="en-GB" sz="2800" b="1" dirty="0" smtClean="0">
                <a:solidFill>
                  <a:schemeClr val="tx1"/>
                </a:solidFill>
                <a:latin typeface="Garamond" pitchFamily="18" charset="0"/>
                <a:cs typeface="Tahoma" pitchFamily="34" charset="0"/>
              </a:rPr>
              <a:t>‘</a:t>
            </a:r>
            <a:r>
              <a:rPr lang="sr-Cyrl-BA" sz="2800" b="1" dirty="0" smtClean="0">
                <a:solidFill>
                  <a:schemeClr val="tx1"/>
                </a:solidFill>
                <a:latin typeface="Garamond" pitchFamily="18" charset="0"/>
                <a:cs typeface="Tahoma" pitchFamily="34" charset="0"/>
              </a:rPr>
              <a:t>Б</a:t>
            </a:r>
            <a:r>
              <a:rPr lang="en-GB" sz="2800" b="1" dirty="0" smtClean="0">
                <a:solidFill>
                  <a:schemeClr val="tx1"/>
                </a:solidFill>
                <a:latin typeface="Garamond" pitchFamily="18" charset="0"/>
                <a:cs typeface="Tahoma" pitchFamily="34" charset="0"/>
              </a:rPr>
              <a:t>’</a:t>
            </a:r>
            <a:endParaRPr lang="en-GB" sz="2800" b="1" dirty="0">
              <a:solidFill>
                <a:schemeClr val="tx1"/>
              </a:solidFill>
              <a:latin typeface="Garamond" pitchFamily="18" charset="0"/>
              <a:cs typeface="Tahoma" pitchFamily="34" charset="0"/>
            </a:endParaRPr>
          </a:p>
        </p:txBody>
      </p:sp>
      <p:sp>
        <p:nvSpPr>
          <p:cNvPr id="10248" name="Freeform 10"/>
          <p:cNvSpPr>
            <a:spLocks/>
          </p:cNvSpPr>
          <p:nvPr/>
        </p:nvSpPr>
        <p:spPr bwMode="auto">
          <a:xfrm>
            <a:off x="838200" y="4191000"/>
            <a:ext cx="7391400" cy="838200"/>
          </a:xfrm>
          <a:custGeom>
            <a:avLst/>
            <a:gdLst>
              <a:gd name="T0" fmla="*/ 0 w 4608"/>
              <a:gd name="T1" fmla="*/ 432 h 432"/>
              <a:gd name="T2" fmla="*/ 2352 w 4608"/>
              <a:gd name="T3" fmla="*/ 0 h 432"/>
              <a:gd name="T4" fmla="*/ 4608 w 4608"/>
              <a:gd name="T5" fmla="*/ 432 h 432"/>
              <a:gd name="T6" fmla="*/ 0 60000 65536"/>
              <a:gd name="T7" fmla="*/ 0 60000 65536"/>
              <a:gd name="T8" fmla="*/ 0 60000 65536"/>
              <a:gd name="T9" fmla="*/ 0 w 4608"/>
              <a:gd name="T10" fmla="*/ 0 h 432"/>
              <a:gd name="T11" fmla="*/ 4608 w 4608"/>
              <a:gd name="T12" fmla="*/ 432 h 432"/>
            </a:gdLst>
            <a:ahLst/>
            <a:cxnLst>
              <a:cxn ang="T6">
                <a:pos x="T0" y="T1"/>
              </a:cxn>
              <a:cxn ang="T7">
                <a:pos x="T2" y="T3"/>
              </a:cxn>
              <a:cxn ang="T8">
                <a:pos x="T4" y="T5"/>
              </a:cxn>
            </a:cxnLst>
            <a:rect l="T9" t="T10" r="T11" b="T12"/>
            <a:pathLst>
              <a:path w="4608" h="432">
                <a:moveTo>
                  <a:pt x="0" y="432"/>
                </a:moveTo>
                <a:cubicBezTo>
                  <a:pt x="792" y="216"/>
                  <a:pt x="1584" y="0"/>
                  <a:pt x="2352" y="0"/>
                </a:cubicBezTo>
                <a:cubicBezTo>
                  <a:pt x="3120" y="0"/>
                  <a:pt x="3864" y="216"/>
                  <a:pt x="4608" y="432"/>
                </a:cubicBezTo>
              </a:path>
            </a:pathLst>
          </a:custGeom>
          <a:ln>
            <a:headEnd/>
            <a:tailEnd/>
          </a:ln>
        </p:spPr>
        <p:style>
          <a:lnRef idx="3">
            <a:schemeClr val="accent1"/>
          </a:lnRef>
          <a:fillRef idx="0">
            <a:schemeClr val="accent1"/>
          </a:fillRef>
          <a:effectRef idx="2">
            <a:schemeClr val="accent1"/>
          </a:effectRef>
          <a:fontRef idx="minor">
            <a:schemeClr val="tx1"/>
          </a:fontRef>
        </p:style>
        <p:txBody>
          <a:bodyPr wrap="none" anchor="ctr"/>
          <a:lstStyle/>
          <a:p>
            <a:pPr>
              <a:defRPr/>
            </a:pPr>
            <a:endParaRPr lang="en-US" dirty="0">
              <a:solidFill>
                <a:srgbClr val="002060"/>
              </a:solidFill>
            </a:endParaRPr>
          </a:p>
        </p:txBody>
      </p:sp>
    </p:spTree>
    <p:extLst>
      <p:ext uri="{BB962C8B-B14F-4D97-AF65-F5344CB8AC3E}">
        <p14:creationId xmlns:p14="http://schemas.microsoft.com/office/powerpoint/2010/main" val="340840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685800" y="1341438"/>
            <a:ext cx="7772400" cy="4754562"/>
          </a:xfrm>
        </p:spPr>
        <p:txBody>
          <a:bodyPr>
            <a:normAutofit/>
          </a:bodyPr>
          <a:lstStyle/>
          <a:p>
            <a:r>
              <a:rPr lang="sr-Cyrl-CS" sz="2600" dirty="0" smtClean="0">
                <a:latin typeface="Garamond" pitchFamily="18" charset="0"/>
              </a:rPr>
              <a:t>Појединац не зна које ће му здр. услуге бити потребне ни у ком обиму.</a:t>
            </a:r>
          </a:p>
          <a:p>
            <a:r>
              <a:rPr lang="sr-Cyrl-CS" sz="2600" dirty="0" smtClean="0">
                <a:latin typeface="Garamond" pitchFamily="18" charset="0"/>
              </a:rPr>
              <a:t>Само неке врсте здравствених услуга могу бити пружене као услуге које су унапред испланиране: систематски прегледи, масовне имунизације,... </a:t>
            </a:r>
          </a:p>
          <a:p>
            <a:r>
              <a:rPr lang="sr-Cyrl-CS" sz="2600" dirty="0" smtClean="0">
                <a:latin typeface="Garamond" pitchFamily="18" charset="0"/>
              </a:rPr>
              <a:t>Појава болести је нежељен и неочекиван догађај.</a:t>
            </a:r>
          </a:p>
          <a:p>
            <a:r>
              <a:rPr lang="sr-Cyrl-CS" sz="2600" dirty="0" smtClean="0">
                <a:latin typeface="Garamond" pitchFamily="18" charset="0"/>
              </a:rPr>
              <a:t>Повод за обраћање здр. служби је често изненадан и случајан: повреда, саобраћајна несрећа, инфаркт.</a:t>
            </a:r>
          </a:p>
          <a:p>
            <a:r>
              <a:rPr lang="sr-Cyrl-CS" sz="2600" dirty="0" smtClean="0">
                <a:latin typeface="Garamond" pitchFamily="18" charset="0"/>
              </a:rPr>
              <a:t> Исход лечења је такође често неизвестан.</a:t>
            </a:r>
          </a:p>
          <a:p>
            <a:endParaRPr lang="en-US" dirty="0" smtClean="0">
              <a:latin typeface="Garamond" pitchFamily="18" charset="0"/>
            </a:endParaRPr>
          </a:p>
        </p:txBody>
      </p:sp>
    </p:spTree>
    <p:extLst>
      <p:ext uri="{BB962C8B-B14F-4D97-AF65-F5344CB8AC3E}">
        <p14:creationId xmlns:p14="http://schemas.microsoft.com/office/powerpoint/2010/main" val="31554600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600" b="1" i="0" dirty="0" smtClean="0">
                <a:latin typeface="Garamond" pitchFamily="18" charset="0"/>
              </a:rPr>
              <a:t>Асиметрична информисаност</a:t>
            </a:r>
            <a:endParaRPr lang="en-US" sz="3600" b="1" i="0" dirty="0">
              <a:latin typeface="Garamond" pitchFamily="18" charset="0"/>
            </a:endParaRPr>
          </a:p>
        </p:txBody>
      </p:sp>
      <p:sp>
        <p:nvSpPr>
          <p:cNvPr id="25603" name="Content Placeholder 2"/>
          <p:cNvSpPr>
            <a:spLocks noGrp="1"/>
          </p:cNvSpPr>
          <p:nvPr>
            <p:ph idx="1"/>
          </p:nvPr>
        </p:nvSpPr>
        <p:spPr>
          <a:xfrm>
            <a:off x="685800" y="1981200"/>
            <a:ext cx="7772400" cy="4400550"/>
          </a:xfrm>
        </p:spPr>
        <p:txBody>
          <a:bodyPr/>
          <a:lstStyle/>
          <a:p>
            <a:pPr>
              <a:lnSpc>
                <a:spcPct val="90000"/>
              </a:lnSpc>
            </a:pPr>
            <a:r>
              <a:rPr lang="sr-Cyrl-CS" sz="2600" dirty="0" smtClean="0">
                <a:latin typeface="Garamond" pitchFamily="18" charset="0"/>
              </a:rPr>
              <a:t>Корисник здравствене заштите најчешће има мале могућности да сам разуме која врста услуге му је потребна. Он се обраћа здр. служби чиме почиње процес пружања услуге-проблем асиметричне информисаности, тј. боља информисаност једне стране у односу на другу, односно лекара у односу на пацијента.</a:t>
            </a:r>
          </a:p>
          <a:p>
            <a:pPr>
              <a:lnSpc>
                <a:spcPct val="90000"/>
              </a:lnSpc>
            </a:pPr>
            <a:r>
              <a:rPr lang="sr-Cyrl-CS" sz="2600" dirty="0" smtClean="0">
                <a:latin typeface="Garamond" pitchFamily="18" charset="0"/>
              </a:rPr>
              <a:t>Недовољна информисаност пацијента може се ублажити акцијама у оквиру превентивних програма и подизањем здравствене просвећености.</a:t>
            </a:r>
            <a:endParaRPr lang="sr-Latn-CS" sz="2600" dirty="0" smtClean="0">
              <a:latin typeface="Garamond" pitchFamily="18" charset="0"/>
            </a:endParaRPr>
          </a:p>
          <a:p>
            <a:endParaRPr lang="en-US" dirty="0" smtClean="0"/>
          </a:p>
        </p:txBody>
      </p:sp>
    </p:spTree>
    <p:extLst>
      <p:ext uri="{BB962C8B-B14F-4D97-AF65-F5344CB8AC3E}">
        <p14:creationId xmlns:p14="http://schemas.microsoft.com/office/powerpoint/2010/main" val="34752357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a:xfrm>
            <a:off x="685800" y="1844675"/>
            <a:ext cx="7772400" cy="4251325"/>
          </a:xfrm>
        </p:spPr>
        <p:txBody>
          <a:bodyPr/>
          <a:lstStyle/>
          <a:p>
            <a:r>
              <a:rPr lang="sr-Cyrl-CS" sz="2600" dirty="0" smtClean="0">
                <a:latin typeface="Garamond" pitchFamily="18" charset="0"/>
              </a:rPr>
              <a:t>У случају добровољног осигурања, осигуравач је слабије информисан од купца полисе осигурања. Купац полисе осигурања боље познаје ризике којим је изложено његово здравље.</a:t>
            </a:r>
          </a:p>
          <a:p>
            <a:pPr>
              <a:buFont typeface="Wingdings" pitchFamily="2" charset="2"/>
              <a:buNone/>
            </a:pPr>
            <a:endParaRPr lang="sr-Cyrl-CS" sz="2600" dirty="0" smtClean="0">
              <a:latin typeface="Garamond" pitchFamily="18" charset="0"/>
            </a:endParaRPr>
          </a:p>
          <a:p>
            <a:r>
              <a:rPr lang="sr-Cyrl-CS" sz="2600" dirty="0" smtClean="0">
                <a:latin typeface="Garamond" pitchFamily="18" charset="0"/>
              </a:rPr>
              <a:t>Често се лек истог састава јавља на тржишту под различитим називима које им дају и које штите њихови произвођачи.</a:t>
            </a:r>
          </a:p>
          <a:p>
            <a:endParaRPr lang="en-US" dirty="0" smtClean="0"/>
          </a:p>
        </p:txBody>
      </p:sp>
    </p:spTree>
    <p:extLst>
      <p:ext uri="{BB962C8B-B14F-4D97-AF65-F5344CB8AC3E}">
        <p14:creationId xmlns:p14="http://schemas.microsoft.com/office/powerpoint/2010/main" val="198670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600" b="1" i="0" dirty="0" smtClean="0">
                <a:latin typeface="Garamond" pitchFamily="18" charset="0"/>
              </a:rPr>
              <a:t>Екстерни ефекти</a:t>
            </a:r>
            <a:endParaRPr lang="en-US" sz="3600" b="1" i="0" dirty="0">
              <a:latin typeface="Garamond" pitchFamily="18" charset="0"/>
            </a:endParaRPr>
          </a:p>
        </p:txBody>
      </p:sp>
      <p:sp>
        <p:nvSpPr>
          <p:cNvPr id="27651" name="Content Placeholder 2"/>
          <p:cNvSpPr>
            <a:spLocks noGrp="1"/>
          </p:cNvSpPr>
          <p:nvPr>
            <p:ph idx="1"/>
          </p:nvPr>
        </p:nvSpPr>
        <p:spPr>
          <a:xfrm>
            <a:off x="685800" y="1844675"/>
            <a:ext cx="7772400" cy="4536653"/>
          </a:xfrm>
        </p:spPr>
        <p:txBody>
          <a:bodyPr>
            <a:normAutofit/>
          </a:bodyPr>
          <a:lstStyle/>
          <a:p>
            <a:pPr>
              <a:lnSpc>
                <a:spcPct val="90000"/>
              </a:lnSpc>
            </a:pPr>
            <a:r>
              <a:rPr lang="sr-Cyrl-CS" sz="2600" dirty="0" smtClean="0">
                <a:latin typeface="Garamond" pitchFamily="18" charset="0"/>
              </a:rPr>
              <a:t>Појављују се као позитивни и као негативни</a:t>
            </a:r>
            <a:r>
              <a:rPr lang="sr-Cyrl-CS" sz="2600" dirty="0" smtClean="0">
                <a:latin typeface="Garamond" pitchFamily="18" charset="0"/>
              </a:rPr>
              <a:t>.</a:t>
            </a:r>
          </a:p>
          <a:p>
            <a:pPr>
              <a:lnSpc>
                <a:spcPct val="90000"/>
              </a:lnSpc>
            </a:pPr>
            <a:endParaRPr lang="sr-Cyrl-CS" sz="2600" dirty="0" smtClean="0">
              <a:latin typeface="Garamond" pitchFamily="18" charset="0"/>
            </a:endParaRPr>
          </a:p>
          <a:p>
            <a:pPr>
              <a:lnSpc>
                <a:spcPct val="90000"/>
              </a:lnSpc>
              <a:buFont typeface="Wingdings" pitchFamily="2" charset="2"/>
              <a:buNone/>
            </a:pPr>
            <a:r>
              <a:rPr lang="sr-Cyrl-CS" sz="2600" u="sng" dirty="0" smtClean="0">
                <a:latin typeface="Garamond" pitchFamily="18" charset="0"/>
              </a:rPr>
              <a:t>Позитивни екстерни ефекти:</a:t>
            </a:r>
          </a:p>
          <a:p>
            <a:pPr>
              <a:lnSpc>
                <a:spcPct val="90000"/>
              </a:lnSpc>
            </a:pPr>
            <a:r>
              <a:rPr lang="sr-Cyrl-CS" sz="2400" dirty="0" smtClean="0">
                <a:latin typeface="Garamond" pitchFamily="18" charset="0"/>
              </a:rPr>
              <a:t>масовне превентивне акције чији је циљ заштита од заразних болести, где користи имају и они који у тим акцијама не партиципирају, затим </a:t>
            </a:r>
          </a:p>
          <a:p>
            <a:pPr>
              <a:lnSpc>
                <a:spcPct val="90000"/>
              </a:lnSpc>
            </a:pPr>
            <a:r>
              <a:rPr lang="sr-Cyrl-CS" sz="2400" dirty="0" smtClean="0">
                <a:latin typeface="Garamond" pitchFamily="18" charset="0"/>
              </a:rPr>
              <a:t>резултати медицинских истраживања доносе корист свуда где се створе услови за њихову примену</a:t>
            </a:r>
          </a:p>
          <a:p>
            <a:pPr>
              <a:lnSpc>
                <a:spcPct val="90000"/>
              </a:lnSpc>
            </a:pPr>
            <a:r>
              <a:rPr lang="sr-Cyrl-CS" sz="2400" dirty="0" smtClean="0">
                <a:latin typeface="Garamond" pitchFamily="18" charset="0"/>
              </a:rPr>
              <a:t>промотивне активности на унапређењу здравља-јачање здравственог потенцијала индивидуе и заједнице</a:t>
            </a:r>
            <a:endParaRPr lang="sr-Latn-CS" sz="2400" dirty="0" smtClean="0">
              <a:latin typeface="Garamond" pitchFamily="18" charset="0"/>
            </a:endParaRPr>
          </a:p>
          <a:p>
            <a:endParaRPr lang="en-US" dirty="0" smtClean="0"/>
          </a:p>
        </p:txBody>
      </p:sp>
    </p:spTree>
    <p:extLst>
      <p:ext uri="{BB962C8B-B14F-4D97-AF65-F5344CB8AC3E}">
        <p14:creationId xmlns:p14="http://schemas.microsoft.com/office/powerpoint/2010/main" val="32301301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685800" y="1916113"/>
            <a:ext cx="7772400" cy="4179887"/>
          </a:xfrm>
        </p:spPr>
        <p:txBody>
          <a:bodyPr/>
          <a:lstStyle/>
          <a:p>
            <a:r>
              <a:rPr lang="sr-Cyrl-CS" sz="2600" u="sng" dirty="0" smtClean="0">
                <a:latin typeface="Garamond" pitchFamily="18" charset="0"/>
              </a:rPr>
              <a:t>Негативни екстерни ефекти</a:t>
            </a:r>
            <a:r>
              <a:rPr lang="sr-Cyrl-CS" sz="2600" dirty="0" smtClean="0">
                <a:latin typeface="Garamond" pitchFamily="18" charset="0"/>
              </a:rPr>
              <a:t> (угрожавају здравље великог броја људи):</a:t>
            </a:r>
          </a:p>
          <a:p>
            <a:r>
              <a:rPr lang="sr-Cyrl-CS" sz="2600" dirty="0" smtClean="0">
                <a:latin typeface="Garamond" pitchFamily="18" charset="0"/>
              </a:rPr>
              <a:t>вожња под утицајем алкохола</a:t>
            </a:r>
          </a:p>
          <a:p>
            <a:r>
              <a:rPr lang="sr-Cyrl-CS" sz="2600" dirty="0" smtClean="0">
                <a:latin typeface="Garamond" pitchFamily="18" charset="0"/>
              </a:rPr>
              <a:t>загађење животне околине</a:t>
            </a:r>
          </a:p>
          <a:p>
            <a:r>
              <a:rPr lang="sr-Cyrl-CS" sz="2600" dirty="0" smtClean="0">
                <a:latin typeface="Garamond" pitchFamily="18" charset="0"/>
              </a:rPr>
              <a:t>производња цигарета, алкохола</a:t>
            </a:r>
          </a:p>
          <a:p>
            <a:r>
              <a:rPr lang="sr-Cyrl-CS" sz="2600" dirty="0" smtClean="0">
                <a:latin typeface="Garamond" pitchFamily="18" charset="0"/>
              </a:rPr>
              <a:t>разне производне активности</a:t>
            </a:r>
          </a:p>
          <a:p>
            <a:r>
              <a:rPr lang="sr-Cyrl-CS" sz="2600" dirty="0" smtClean="0">
                <a:latin typeface="Garamond" pitchFamily="18" charset="0"/>
              </a:rPr>
              <a:t>прехрамбени производи који не задовољавају услове у погледу исправности</a:t>
            </a:r>
          </a:p>
          <a:p>
            <a:r>
              <a:rPr lang="sr-Cyrl-CS" sz="2600" dirty="0" smtClean="0">
                <a:latin typeface="Garamond" pitchFamily="18" charset="0"/>
              </a:rPr>
              <a:t>скривање неповољног дејства лека</a:t>
            </a:r>
          </a:p>
          <a:p>
            <a:endParaRPr lang="en-US" sz="2600" dirty="0" smtClean="0"/>
          </a:p>
        </p:txBody>
      </p:sp>
      <p:sp>
        <p:nvSpPr>
          <p:cNvPr id="4" name="Title 3"/>
          <p:cNvSpPr>
            <a:spLocks noGrp="1"/>
          </p:cNvSpPr>
          <p:nvPr>
            <p:ph type="title"/>
          </p:nvPr>
        </p:nvSpPr>
        <p:spPr/>
        <p:txBody>
          <a:bodyPr/>
          <a:lstStyle/>
          <a:p>
            <a:pPr>
              <a:defRPr/>
            </a:pPr>
            <a:endParaRPr lang="en-US"/>
          </a:p>
        </p:txBody>
      </p:sp>
    </p:spTree>
    <p:extLst>
      <p:ext uri="{BB962C8B-B14F-4D97-AF65-F5344CB8AC3E}">
        <p14:creationId xmlns:p14="http://schemas.microsoft.com/office/powerpoint/2010/main" val="28687789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sr-Cyrl-CS" sz="3600" b="1" i="0" dirty="0" smtClean="0">
                <a:latin typeface="Garamond" pitchFamily="18" charset="0"/>
              </a:rPr>
              <a:t>Интерперсонални однос лекар-пацијент</a:t>
            </a:r>
            <a:endParaRPr lang="en-US" sz="3600" b="1" i="0" dirty="0">
              <a:latin typeface="Garamond" pitchFamily="18" charset="0"/>
            </a:endParaRPr>
          </a:p>
        </p:txBody>
      </p:sp>
      <p:sp>
        <p:nvSpPr>
          <p:cNvPr id="29699" name="Content Placeholder 2"/>
          <p:cNvSpPr>
            <a:spLocks noGrp="1"/>
          </p:cNvSpPr>
          <p:nvPr>
            <p:ph idx="1"/>
          </p:nvPr>
        </p:nvSpPr>
        <p:spPr/>
        <p:txBody>
          <a:bodyPr/>
          <a:lstStyle/>
          <a:p>
            <a:pPr>
              <a:lnSpc>
                <a:spcPct val="90000"/>
              </a:lnSpc>
            </a:pPr>
            <a:r>
              <a:rPr lang="sr-Cyrl-CS" sz="2600" dirty="0" smtClean="0">
                <a:latin typeface="Garamond" pitchFamily="18" charset="0"/>
              </a:rPr>
              <a:t>Пацијент коме је угрожено здравље или живот – високо вреднује заштиту здравља</a:t>
            </a:r>
          </a:p>
          <a:p>
            <a:pPr>
              <a:lnSpc>
                <a:spcPct val="90000"/>
              </a:lnSpc>
            </a:pPr>
            <a:r>
              <a:rPr lang="sr-Cyrl-CS" sz="2600" dirty="0" smtClean="0">
                <a:latin typeface="Garamond" pitchFamily="18" charset="0"/>
              </a:rPr>
              <a:t>Ако је стање здравља задовољавајуће људи се недовољно интересују за оно што им здравствена служба омогућује у случају појаве болести</a:t>
            </a:r>
          </a:p>
          <a:p>
            <a:pPr>
              <a:lnSpc>
                <a:spcPct val="90000"/>
              </a:lnSpc>
            </a:pPr>
            <a:r>
              <a:rPr lang="sr-Cyrl-CS" sz="2600" dirty="0" smtClean="0">
                <a:latin typeface="Garamond" pitchFamily="18" charset="0"/>
              </a:rPr>
              <a:t>Слобода избора лекара доприноси односу заснованом на поверењу</a:t>
            </a:r>
          </a:p>
          <a:p>
            <a:pPr>
              <a:lnSpc>
                <a:spcPct val="90000"/>
              </a:lnSpc>
            </a:pPr>
            <a:r>
              <a:rPr lang="sr-Cyrl-CS" sz="2600" dirty="0" smtClean="0">
                <a:latin typeface="Garamond" pitchFamily="18" charset="0"/>
              </a:rPr>
              <a:t>Лекара обавезују традиционалне етичке норме и Хипократова заклетва</a:t>
            </a:r>
          </a:p>
          <a:p>
            <a:endParaRPr lang="en-US" dirty="0" smtClean="0">
              <a:latin typeface="Garamond" pitchFamily="18" charset="0"/>
            </a:endParaRPr>
          </a:p>
        </p:txBody>
      </p:sp>
    </p:spTree>
    <p:extLst>
      <p:ext uri="{BB962C8B-B14F-4D97-AF65-F5344CB8AC3E}">
        <p14:creationId xmlns:p14="http://schemas.microsoft.com/office/powerpoint/2010/main" val="15190100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685800" y="1773238"/>
            <a:ext cx="7772400" cy="4322762"/>
          </a:xfrm>
        </p:spPr>
        <p:txBody>
          <a:bodyPr/>
          <a:lstStyle/>
          <a:p>
            <a:r>
              <a:rPr lang="sr-Cyrl-CS" sz="2600" dirty="0" smtClean="0">
                <a:latin typeface="Garamond" pitchFamily="18" charset="0"/>
              </a:rPr>
              <a:t>Здравствене потребе су потребе с највишим приоритетом.</a:t>
            </a:r>
          </a:p>
          <a:p>
            <a:r>
              <a:rPr lang="sr-Cyrl-CS" sz="2600" dirty="0" smtClean="0">
                <a:latin typeface="Garamond" pitchFamily="18" charset="0"/>
              </a:rPr>
              <a:t>Различита су мишљења по питању услуга здр. службе:</a:t>
            </a:r>
          </a:p>
          <a:p>
            <a:r>
              <a:rPr lang="sr-Cyrl-CS" sz="2600" dirty="0" smtClean="0">
                <a:latin typeface="Garamond" pitchFamily="18" charset="0"/>
              </a:rPr>
              <a:t>да буду стављене становништву на располагање по принципу колективног добра(принцип солидарности и узајамности)</a:t>
            </a:r>
          </a:p>
          <a:p>
            <a:r>
              <a:rPr lang="sr-Cyrl-CS" sz="2600" dirty="0" smtClean="0">
                <a:latin typeface="Garamond" pitchFamily="18" charset="0"/>
              </a:rPr>
              <a:t>да треба да буде третирана као и свака друга услуга</a:t>
            </a:r>
            <a:endParaRPr lang="sr-Latn-CS" sz="2600" dirty="0" smtClean="0">
              <a:latin typeface="Garamond" pitchFamily="18" charset="0"/>
            </a:endParaRPr>
          </a:p>
          <a:p>
            <a:endParaRPr lang="en-US" dirty="0" smtClean="0"/>
          </a:p>
        </p:txBody>
      </p:sp>
    </p:spTree>
    <p:extLst>
      <p:ext uri="{BB962C8B-B14F-4D97-AF65-F5344CB8AC3E}">
        <p14:creationId xmlns:p14="http://schemas.microsoft.com/office/powerpoint/2010/main" val="16991603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sr-Cyrl-CS" sz="4000" b="1" i="0" dirty="0" smtClean="0">
                <a:latin typeface="Garamond" pitchFamily="18" charset="0"/>
              </a:rPr>
              <a:t>Здравствени систем и економски систем</a:t>
            </a:r>
            <a:endParaRPr lang="en-US" sz="4000" b="1" i="0" dirty="0">
              <a:latin typeface="Garamond" pitchFamily="18" charset="0"/>
            </a:endParaRPr>
          </a:p>
        </p:txBody>
      </p:sp>
      <p:sp>
        <p:nvSpPr>
          <p:cNvPr id="31747" name="Content Placeholder 2"/>
          <p:cNvSpPr>
            <a:spLocks noGrp="1"/>
          </p:cNvSpPr>
          <p:nvPr>
            <p:ph idx="1"/>
          </p:nvPr>
        </p:nvSpPr>
        <p:spPr/>
        <p:txBody>
          <a:bodyPr/>
          <a:lstStyle/>
          <a:p>
            <a:pPr>
              <a:lnSpc>
                <a:spcPct val="80000"/>
              </a:lnSpc>
            </a:pPr>
            <a:r>
              <a:rPr lang="sr-Cyrl-CS" sz="2600" dirty="0" smtClean="0">
                <a:latin typeface="Garamond" pitchFamily="18" charset="0"/>
              </a:rPr>
              <a:t>Економски раст –побољшање животног стандарда-позитиван утицај на здравље и продужење животног века, али до одређеног нивоа.На неком степену економског развоја, даље повећање дохотка по становнику испољава све мањи утицај на здравље становништва.</a:t>
            </a:r>
          </a:p>
          <a:p>
            <a:pPr>
              <a:lnSpc>
                <a:spcPct val="80000"/>
              </a:lnSpc>
            </a:pPr>
            <a:endParaRPr lang="sr-Cyrl-CS" sz="2600" dirty="0" smtClean="0">
              <a:latin typeface="Garamond" pitchFamily="18" charset="0"/>
            </a:endParaRPr>
          </a:p>
          <a:p>
            <a:pPr>
              <a:lnSpc>
                <a:spcPct val="80000"/>
              </a:lnSpc>
            </a:pPr>
            <a:r>
              <a:rPr lang="sr-Cyrl-CS" sz="2600" dirty="0" smtClean="0">
                <a:latin typeface="Garamond" pitchFamily="18" charset="0"/>
              </a:rPr>
              <a:t>Негативни ефекти економског развоја на здравље: гојазност, саобраћајне несреће, загађење природе, виши ниво стреса)-пораст смртности од повреда, несрећа, болести срца и крвних судова, ...</a:t>
            </a:r>
            <a:endParaRPr lang="sr-Latn-CS" sz="2600" dirty="0" smtClean="0">
              <a:latin typeface="Garamond" pitchFamily="18" charset="0"/>
            </a:endParaRPr>
          </a:p>
          <a:p>
            <a:endParaRPr lang="en-US" dirty="0" smtClean="0"/>
          </a:p>
        </p:txBody>
      </p:sp>
    </p:spTree>
    <p:extLst>
      <p:ext uri="{BB962C8B-B14F-4D97-AF65-F5344CB8AC3E}">
        <p14:creationId xmlns:p14="http://schemas.microsoft.com/office/powerpoint/2010/main" val="27087489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600" b="1" i="0" dirty="0" smtClean="0">
                <a:latin typeface="Garamond" pitchFamily="18" charset="0"/>
              </a:rPr>
              <a:t>Економске неједнакости и здравље</a:t>
            </a:r>
            <a:endParaRPr lang="en-US" sz="3600" b="1" i="0" dirty="0">
              <a:latin typeface="Garamond" pitchFamily="18" charset="0"/>
            </a:endParaRPr>
          </a:p>
        </p:txBody>
      </p:sp>
      <p:sp>
        <p:nvSpPr>
          <p:cNvPr id="3" name="Content Placeholder 2"/>
          <p:cNvSpPr>
            <a:spLocks noGrp="1"/>
          </p:cNvSpPr>
          <p:nvPr>
            <p:ph idx="1"/>
          </p:nvPr>
        </p:nvSpPr>
        <p:spPr/>
        <p:txBody>
          <a:bodyPr/>
          <a:lstStyle/>
          <a:p>
            <a:pPr>
              <a:defRPr/>
            </a:pPr>
            <a:r>
              <a:rPr lang="ru-RU" dirty="0" smtClean="0">
                <a:latin typeface="Garamond" pitchFamily="18" charset="0"/>
              </a:rPr>
              <a:t>У програму СЗО Здравље за све у 21. веку разлике у здрављу које су условљене економским неједнакостима оцењене су као тешка неправда, а њихово превазилажење поставља се као важан задатак за будућност</a:t>
            </a:r>
          </a:p>
          <a:p>
            <a:pPr marL="0" indent="0">
              <a:buFont typeface="Monotype Sorts" pitchFamily="2" charset="2"/>
              <a:buNone/>
              <a:defRPr/>
            </a:pPr>
            <a:endParaRPr lang="en-US" dirty="0"/>
          </a:p>
        </p:txBody>
      </p:sp>
    </p:spTree>
    <p:extLst>
      <p:ext uri="{BB962C8B-B14F-4D97-AF65-F5344CB8AC3E}">
        <p14:creationId xmlns:p14="http://schemas.microsoft.com/office/powerpoint/2010/main" val="38831918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755650" y="404813"/>
            <a:ext cx="8077200" cy="59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Cyrl-CS" sz="3600" b="1" dirty="0">
                <a:latin typeface="Garamond" pitchFamily="18" charset="0"/>
              </a:rPr>
              <a:t>Макроекономски </a:t>
            </a:r>
            <a:r>
              <a:rPr lang="sr-Cyrl-CS" sz="3600" b="1" dirty="0" smtClean="0">
                <a:latin typeface="Garamond" pitchFamily="18" charset="0"/>
              </a:rPr>
              <a:t>показатељи</a:t>
            </a:r>
          </a:p>
          <a:p>
            <a:endParaRPr lang="sr-Latn-CS" sz="2400" b="1" dirty="0">
              <a:solidFill>
                <a:schemeClr val="tx2"/>
              </a:solidFill>
              <a:latin typeface="Garamond" pitchFamily="18" charset="0"/>
            </a:endParaRPr>
          </a:p>
          <a:p>
            <a:pPr>
              <a:lnSpc>
                <a:spcPct val="120000"/>
              </a:lnSpc>
              <a:buFont typeface="Wingdings" pitchFamily="2" charset="2"/>
              <a:buChar char="§"/>
            </a:pPr>
            <a:r>
              <a:rPr lang="sr-Latn-CS" sz="2400" b="1" dirty="0">
                <a:latin typeface="Garamond" pitchFamily="18" charset="0"/>
              </a:rPr>
              <a:t> </a:t>
            </a:r>
            <a:r>
              <a:rPr lang="sr-Cyrl-CS" sz="2400" dirty="0">
                <a:latin typeface="Garamond" pitchFamily="18" charset="0"/>
              </a:rPr>
              <a:t>бруто производ </a:t>
            </a:r>
          </a:p>
          <a:p>
            <a:pPr>
              <a:lnSpc>
                <a:spcPct val="120000"/>
              </a:lnSpc>
              <a:buFont typeface="Wingdings" pitchFamily="2" charset="2"/>
              <a:buChar char="§"/>
            </a:pPr>
            <a:r>
              <a:rPr lang="sr-Cyrl-CS" sz="2400" dirty="0">
                <a:latin typeface="Garamond" pitchFamily="18" charset="0"/>
              </a:rPr>
              <a:t> национални доходак</a:t>
            </a:r>
          </a:p>
          <a:p>
            <a:pPr>
              <a:lnSpc>
                <a:spcPct val="120000"/>
              </a:lnSpc>
              <a:buFont typeface="Wingdings" pitchFamily="2" charset="2"/>
              <a:buChar char="§"/>
            </a:pPr>
            <a:r>
              <a:rPr lang="sr-Cyrl-CS" sz="2400" dirty="0">
                <a:latin typeface="Garamond" pitchFamily="18" charset="0"/>
              </a:rPr>
              <a:t> потрошња </a:t>
            </a:r>
          </a:p>
          <a:p>
            <a:pPr>
              <a:lnSpc>
                <a:spcPct val="120000"/>
              </a:lnSpc>
              <a:buFont typeface="Wingdings" pitchFamily="2" charset="2"/>
              <a:buChar char="§"/>
            </a:pPr>
            <a:r>
              <a:rPr lang="sr-Cyrl-CS" sz="2400" dirty="0">
                <a:latin typeface="Garamond" pitchFamily="18" charset="0"/>
              </a:rPr>
              <a:t> штедња </a:t>
            </a:r>
          </a:p>
          <a:p>
            <a:pPr>
              <a:lnSpc>
                <a:spcPct val="120000"/>
              </a:lnSpc>
              <a:buFont typeface="Wingdings" pitchFamily="2" charset="2"/>
              <a:buChar char="§"/>
            </a:pPr>
            <a:r>
              <a:rPr lang="sr-Cyrl-CS" sz="2400" dirty="0">
                <a:latin typeface="Garamond" pitchFamily="18" charset="0"/>
              </a:rPr>
              <a:t> инвестиције </a:t>
            </a:r>
          </a:p>
          <a:p>
            <a:pPr>
              <a:lnSpc>
                <a:spcPct val="120000"/>
              </a:lnSpc>
              <a:buFont typeface="Wingdings" pitchFamily="2" charset="2"/>
              <a:buChar char="§"/>
            </a:pPr>
            <a:r>
              <a:rPr lang="sr-Cyrl-CS" sz="2400" dirty="0">
                <a:latin typeface="Garamond" pitchFamily="18" charset="0"/>
              </a:rPr>
              <a:t> економски раст </a:t>
            </a:r>
          </a:p>
          <a:p>
            <a:pPr>
              <a:lnSpc>
                <a:spcPct val="120000"/>
              </a:lnSpc>
              <a:buFont typeface="Wingdings" pitchFamily="2" charset="2"/>
              <a:buChar char="§"/>
            </a:pPr>
            <a:r>
              <a:rPr lang="sr-Cyrl-CS" sz="2400" dirty="0">
                <a:latin typeface="Garamond" pitchFamily="18" charset="0"/>
              </a:rPr>
              <a:t> фискална и монетарна политика </a:t>
            </a:r>
          </a:p>
          <a:p>
            <a:pPr>
              <a:lnSpc>
                <a:spcPct val="120000"/>
              </a:lnSpc>
              <a:buFont typeface="Wingdings" pitchFamily="2" charset="2"/>
              <a:buChar char="§"/>
            </a:pPr>
            <a:r>
              <a:rPr lang="sr-Cyrl-CS" sz="2400" dirty="0">
                <a:latin typeface="Garamond" pitchFamily="18" charset="0"/>
              </a:rPr>
              <a:t> запосленост </a:t>
            </a:r>
          </a:p>
          <a:p>
            <a:pPr>
              <a:lnSpc>
                <a:spcPct val="120000"/>
              </a:lnSpc>
              <a:buFont typeface="Wingdings" pitchFamily="2" charset="2"/>
              <a:buChar char="§"/>
            </a:pPr>
            <a:r>
              <a:rPr lang="sr-Cyrl-CS" sz="2400" dirty="0">
                <a:latin typeface="Garamond" pitchFamily="18" charset="0"/>
              </a:rPr>
              <a:t> буџет </a:t>
            </a:r>
          </a:p>
          <a:p>
            <a:pPr>
              <a:lnSpc>
                <a:spcPct val="120000"/>
              </a:lnSpc>
              <a:buFont typeface="Wingdings" pitchFamily="2" charset="2"/>
              <a:buChar char="§"/>
            </a:pPr>
            <a:r>
              <a:rPr lang="sr-Cyrl-CS" sz="2400" dirty="0">
                <a:latin typeface="Garamond" pitchFamily="18" charset="0"/>
              </a:rPr>
              <a:t> инфлација</a:t>
            </a:r>
          </a:p>
          <a:p>
            <a:endParaRPr lang="en-US" sz="3200" b="1" i="1" dirty="0">
              <a:solidFill>
                <a:schemeClr val="tx2"/>
              </a:solidFill>
              <a:latin typeface="Comic Sans MS" pitchFamily="66" charset="0"/>
            </a:endParaRPr>
          </a:p>
        </p:txBody>
      </p:sp>
      <p:sp>
        <p:nvSpPr>
          <p:cNvPr id="23555" name="Text Box 3"/>
          <p:cNvSpPr txBox="1">
            <a:spLocks noChangeArrowheads="1"/>
          </p:cNvSpPr>
          <p:nvPr/>
        </p:nvSpPr>
        <p:spPr bwMode="auto">
          <a:xfrm>
            <a:off x="4787900" y="126841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2400">
              <a:latin typeface="Times New Roman" pitchFamily="18" charset="0"/>
            </a:endParaRPr>
          </a:p>
        </p:txBody>
      </p:sp>
    </p:spTree>
    <p:extLst>
      <p:ext uri="{BB962C8B-B14F-4D97-AF65-F5344CB8AC3E}">
        <p14:creationId xmlns:p14="http://schemas.microsoft.com/office/powerpoint/2010/main" val="3732864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4339"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3316" name="Rectangle 4"/>
          <p:cNvSpPr>
            <a:spLocks noGrp="1" noChangeArrowheads="1"/>
          </p:cNvSpPr>
          <p:nvPr>
            <p:ph type="title"/>
          </p:nvPr>
        </p:nvSpPr>
        <p:spPr>
          <a:xfrm>
            <a:off x="457200" y="274638"/>
            <a:ext cx="8229600" cy="1296987"/>
          </a:xfrm>
        </p:spPr>
        <p:txBody>
          <a:bodyPr rtlCol="0">
            <a:normAutofit/>
          </a:bodyPr>
          <a:lstStyle/>
          <a:p>
            <a:pPr eaLnBrk="1" fontAlgn="auto" hangingPunct="1">
              <a:spcAft>
                <a:spcPts val="0"/>
              </a:spcAft>
              <a:defRPr/>
            </a:pPr>
            <a:r>
              <a:rPr lang="sr-Cyrl-BA" b="1" dirty="0" smtClean="0">
                <a:latin typeface="Garamond" pitchFamily="18" charset="0"/>
                <a:cs typeface="Tahoma" pitchFamily="34" charset="0"/>
              </a:rPr>
              <a:t>Поглед на свет економисте</a:t>
            </a:r>
            <a:r>
              <a:rPr lang="en-US" b="1" dirty="0" smtClean="0">
                <a:latin typeface="Garamond" pitchFamily="18" charset="0"/>
                <a:cs typeface="Tahoma" pitchFamily="34" charset="0"/>
              </a:rPr>
              <a:t>...</a:t>
            </a:r>
          </a:p>
        </p:txBody>
      </p:sp>
      <p:sp>
        <p:nvSpPr>
          <p:cNvPr id="781317" name="Rectangle 5"/>
          <p:cNvSpPr>
            <a:spLocks noGrp="1" noChangeArrowheads="1"/>
          </p:cNvSpPr>
          <p:nvPr>
            <p:ph type="body" idx="1"/>
          </p:nvPr>
        </p:nvSpPr>
        <p:spPr>
          <a:xfrm>
            <a:off x="2178340" y="1854994"/>
            <a:ext cx="6396037" cy="4214812"/>
          </a:xfrm>
        </p:spPr>
        <p:txBody>
          <a:bodyPr/>
          <a:lstStyle/>
          <a:p>
            <a:pPr>
              <a:spcAft>
                <a:spcPct val="20000"/>
              </a:spcAft>
            </a:pPr>
            <a:r>
              <a:rPr lang="sr-Cyrl-CS" dirty="0">
                <a:latin typeface="Garamond" pitchFamily="18" charset="0"/>
                <a:cs typeface="Tahoma" pitchFamily="34" charset="0"/>
              </a:rPr>
              <a:t>Песимиста: Боца је ½ празна</a:t>
            </a:r>
          </a:p>
          <a:p>
            <a:pPr>
              <a:spcAft>
                <a:spcPct val="20000"/>
              </a:spcAft>
            </a:pPr>
            <a:r>
              <a:rPr lang="sr-Cyrl-CS" dirty="0">
                <a:latin typeface="Garamond" pitchFamily="18" charset="0"/>
                <a:cs typeface="Tahoma" pitchFamily="34" charset="0"/>
              </a:rPr>
              <a:t>Оптимиста:   Боца ½ пуна</a:t>
            </a:r>
          </a:p>
          <a:p>
            <a:pPr>
              <a:spcAft>
                <a:spcPct val="20000"/>
              </a:spcAft>
            </a:pPr>
            <a:r>
              <a:rPr lang="sr-Cyrl-CS" dirty="0">
                <a:latin typeface="Garamond" pitchFamily="18" charset="0"/>
                <a:cs typeface="Tahoma" pitchFamily="34" charset="0"/>
              </a:rPr>
              <a:t>Економиста: Боца је  ½ изгубљена</a:t>
            </a:r>
            <a:endParaRPr lang="en-GB" dirty="0" smtClean="0">
              <a:latin typeface="Garamond" pitchFamily="18" charset="0"/>
              <a:cs typeface="Tahoma" pitchFamily="34" charset="0"/>
            </a:endParaRPr>
          </a:p>
          <a:p>
            <a:pPr algn="ctr" eaLnBrk="1" hangingPunct="1">
              <a:buFont typeface="Monotype Sorts"/>
              <a:buNone/>
            </a:pPr>
            <a:r>
              <a:rPr lang="sr-Latn-CS" b="1" dirty="0" smtClean="0">
                <a:latin typeface="Tahoma" pitchFamily="34" charset="0"/>
                <a:cs typeface="Tahoma" pitchFamily="34" charset="0"/>
              </a:rPr>
              <a:t>			</a:t>
            </a:r>
            <a:endParaRPr lang="sr-Cyrl-BA" b="1" dirty="0" smtClean="0">
              <a:latin typeface="Tahoma" pitchFamily="34" charset="0"/>
              <a:cs typeface="Tahoma" pitchFamily="34" charset="0"/>
            </a:endParaRPr>
          </a:p>
          <a:p>
            <a:pPr algn="ctr" eaLnBrk="1" hangingPunct="1">
              <a:buFont typeface="Monotype Sorts"/>
              <a:buNone/>
            </a:pPr>
            <a:r>
              <a:rPr lang="sr-Cyrl-BA" b="1" dirty="0">
                <a:latin typeface="Tahoma" pitchFamily="34" charset="0"/>
                <a:cs typeface="Tahoma" pitchFamily="34" charset="0"/>
              </a:rPr>
              <a:t> </a:t>
            </a:r>
            <a:r>
              <a:rPr lang="sr-Cyrl-BA" b="1" dirty="0" smtClean="0">
                <a:latin typeface="Tahoma" pitchFamily="34" charset="0"/>
                <a:cs typeface="Tahoma" pitchFamily="34" charset="0"/>
              </a:rPr>
              <a:t>            </a:t>
            </a:r>
            <a:r>
              <a:rPr lang="sr-Cyrl-BA" b="1" dirty="0" smtClean="0">
                <a:solidFill>
                  <a:srgbClr val="C00000"/>
                </a:solidFill>
                <a:latin typeface="Garamond" pitchFamily="18" charset="0"/>
                <a:cs typeface="Tahoma" pitchFamily="34" charset="0"/>
              </a:rPr>
              <a:t>неефикасност</a:t>
            </a:r>
            <a:r>
              <a:rPr lang="en-GB" b="1" dirty="0" smtClean="0">
                <a:solidFill>
                  <a:srgbClr val="C00000"/>
                </a:solidFill>
                <a:latin typeface="Garamond" pitchFamily="18" charset="0"/>
                <a:cs typeface="Tahoma" pitchFamily="34" charset="0"/>
              </a:rPr>
              <a:t>!</a:t>
            </a:r>
          </a:p>
        </p:txBody>
      </p:sp>
      <p:grpSp>
        <p:nvGrpSpPr>
          <p:cNvPr id="14342" name="Group 19"/>
          <p:cNvGrpSpPr>
            <a:grpSpLocks/>
          </p:cNvGrpSpPr>
          <p:nvPr/>
        </p:nvGrpSpPr>
        <p:grpSpPr bwMode="auto">
          <a:xfrm>
            <a:off x="977900" y="2211388"/>
            <a:ext cx="1147763" cy="3119437"/>
            <a:chOff x="463" y="486"/>
            <a:chExt cx="852" cy="3374"/>
          </a:xfrm>
        </p:grpSpPr>
        <p:sp>
          <p:nvSpPr>
            <p:cNvPr id="14360" name="Freeform 20"/>
            <p:cNvSpPr>
              <a:spLocks/>
            </p:cNvSpPr>
            <p:nvPr/>
          </p:nvSpPr>
          <p:spPr bwMode="auto">
            <a:xfrm>
              <a:off x="519" y="486"/>
              <a:ext cx="796" cy="3274"/>
            </a:xfrm>
            <a:custGeom>
              <a:avLst/>
              <a:gdLst>
                <a:gd name="T0" fmla="*/ 258 w 796"/>
                <a:gd name="T1" fmla="*/ 764 h 3274"/>
                <a:gd name="T2" fmla="*/ 266 w 796"/>
                <a:gd name="T3" fmla="*/ 542 h 3274"/>
                <a:gd name="T4" fmla="*/ 276 w 796"/>
                <a:gd name="T5" fmla="*/ 255 h 3274"/>
                <a:gd name="T6" fmla="*/ 228 w 796"/>
                <a:gd name="T7" fmla="*/ 51 h 3274"/>
                <a:gd name="T8" fmla="*/ 294 w 796"/>
                <a:gd name="T9" fmla="*/ 15 h 3274"/>
                <a:gd name="T10" fmla="*/ 380 w 796"/>
                <a:gd name="T11" fmla="*/ 0 h 3274"/>
                <a:gd name="T12" fmla="*/ 469 w 796"/>
                <a:gd name="T13" fmla="*/ 10 h 3274"/>
                <a:gd name="T14" fmla="*/ 539 w 796"/>
                <a:gd name="T15" fmla="*/ 43 h 3274"/>
                <a:gd name="T16" fmla="*/ 497 w 796"/>
                <a:gd name="T17" fmla="*/ 253 h 3274"/>
                <a:gd name="T18" fmla="*/ 508 w 796"/>
                <a:gd name="T19" fmla="*/ 451 h 3274"/>
                <a:gd name="T20" fmla="*/ 516 w 796"/>
                <a:gd name="T21" fmla="*/ 606 h 3274"/>
                <a:gd name="T22" fmla="*/ 568 w 796"/>
                <a:gd name="T23" fmla="*/ 1302 h 3274"/>
                <a:gd name="T24" fmla="*/ 615 w 796"/>
                <a:gd name="T25" fmla="*/ 1362 h 3274"/>
                <a:gd name="T26" fmla="*/ 677 w 796"/>
                <a:gd name="T27" fmla="*/ 1426 h 3274"/>
                <a:gd name="T28" fmla="*/ 730 w 796"/>
                <a:gd name="T29" fmla="*/ 1494 h 3274"/>
                <a:gd name="T30" fmla="*/ 750 w 796"/>
                <a:gd name="T31" fmla="*/ 1563 h 3274"/>
                <a:gd name="T32" fmla="*/ 760 w 796"/>
                <a:gd name="T33" fmla="*/ 1674 h 3274"/>
                <a:gd name="T34" fmla="*/ 769 w 796"/>
                <a:gd name="T35" fmla="*/ 1769 h 3274"/>
                <a:gd name="T36" fmla="*/ 769 w 796"/>
                <a:gd name="T37" fmla="*/ 1815 h 3274"/>
                <a:gd name="T38" fmla="*/ 772 w 796"/>
                <a:gd name="T39" fmla="*/ 1852 h 3274"/>
                <a:gd name="T40" fmla="*/ 776 w 796"/>
                <a:gd name="T41" fmla="*/ 1879 h 3274"/>
                <a:gd name="T42" fmla="*/ 776 w 796"/>
                <a:gd name="T43" fmla="*/ 1961 h 3274"/>
                <a:gd name="T44" fmla="*/ 781 w 796"/>
                <a:gd name="T45" fmla="*/ 2105 h 3274"/>
                <a:gd name="T46" fmla="*/ 783 w 796"/>
                <a:gd name="T47" fmla="*/ 2255 h 3274"/>
                <a:gd name="T48" fmla="*/ 786 w 796"/>
                <a:gd name="T49" fmla="*/ 2408 h 3274"/>
                <a:gd name="T50" fmla="*/ 790 w 796"/>
                <a:gd name="T51" fmla="*/ 2614 h 3274"/>
                <a:gd name="T52" fmla="*/ 791 w 796"/>
                <a:gd name="T53" fmla="*/ 2853 h 3274"/>
                <a:gd name="T54" fmla="*/ 794 w 796"/>
                <a:gd name="T55" fmla="*/ 3038 h 3274"/>
                <a:gd name="T56" fmla="*/ 795 w 796"/>
                <a:gd name="T57" fmla="*/ 3143 h 3274"/>
                <a:gd name="T58" fmla="*/ 762 w 796"/>
                <a:gd name="T59" fmla="*/ 3178 h 3274"/>
                <a:gd name="T60" fmla="*/ 678 w 796"/>
                <a:gd name="T61" fmla="*/ 3212 h 3274"/>
                <a:gd name="T62" fmla="*/ 577 w 796"/>
                <a:gd name="T63" fmla="*/ 3240 h 3274"/>
                <a:gd name="T64" fmla="*/ 468 w 796"/>
                <a:gd name="T65" fmla="*/ 3262 h 3274"/>
                <a:gd name="T66" fmla="*/ 357 w 796"/>
                <a:gd name="T67" fmla="*/ 3273 h 3274"/>
                <a:gd name="T68" fmla="*/ 247 w 796"/>
                <a:gd name="T69" fmla="*/ 3272 h 3274"/>
                <a:gd name="T70" fmla="*/ 147 w 796"/>
                <a:gd name="T71" fmla="*/ 3264 h 3274"/>
                <a:gd name="T72" fmla="*/ 60 w 796"/>
                <a:gd name="T73" fmla="*/ 3244 h 3274"/>
                <a:gd name="T74" fmla="*/ 23 w 796"/>
                <a:gd name="T75" fmla="*/ 3221 h 3274"/>
                <a:gd name="T76" fmla="*/ 22 w 796"/>
                <a:gd name="T77" fmla="*/ 3162 h 3274"/>
                <a:gd name="T78" fmla="*/ 22 w 796"/>
                <a:gd name="T79" fmla="*/ 3053 h 3274"/>
                <a:gd name="T80" fmla="*/ 18 w 796"/>
                <a:gd name="T81" fmla="*/ 2907 h 3274"/>
                <a:gd name="T82" fmla="*/ 15 w 796"/>
                <a:gd name="T83" fmla="*/ 2735 h 3274"/>
                <a:gd name="T84" fmla="*/ 12 w 796"/>
                <a:gd name="T85" fmla="*/ 2548 h 3274"/>
                <a:gd name="T86" fmla="*/ 9 w 796"/>
                <a:gd name="T87" fmla="*/ 2354 h 3274"/>
                <a:gd name="T88" fmla="*/ 5 w 796"/>
                <a:gd name="T89" fmla="*/ 2174 h 3274"/>
                <a:gd name="T90" fmla="*/ 3 w 796"/>
                <a:gd name="T91" fmla="*/ 2058 h 3274"/>
                <a:gd name="T92" fmla="*/ 1 w 796"/>
                <a:gd name="T93" fmla="*/ 1991 h 3274"/>
                <a:gd name="T94" fmla="*/ 4 w 796"/>
                <a:gd name="T95" fmla="*/ 1947 h 3274"/>
                <a:gd name="T96" fmla="*/ 2 w 796"/>
                <a:gd name="T97" fmla="*/ 1913 h 3274"/>
                <a:gd name="T98" fmla="*/ 1 w 796"/>
                <a:gd name="T99" fmla="*/ 1868 h 3274"/>
                <a:gd name="T100" fmla="*/ 0 w 796"/>
                <a:gd name="T101" fmla="*/ 1826 h 3274"/>
                <a:gd name="T102" fmla="*/ 1 w 796"/>
                <a:gd name="T103" fmla="*/ 1734 h 3274"/>
                <a:gd name="T104" fmla="*/ 43 w 796"/>
                <a:gd name="T105" fmla="*/ 1558 h 3274"/>
                <a:gd name="T106" fmla="*/ 129 w 796"/>
                <a:gd name="T107" fmla="*/ 1408 h 3274"/>
                <a:gd name="T108" fmla="*/ 212 w 796"/>
                <a:gd name="T109" fmla="*/ 1304 h 32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6"/>
                <a:gd name="T166" fmla="*/ 0 h 3274"/>
                <a:gd name="T167" fmla="*/ 796 w 796"/>
                <a:gd name="T168" fmla="*/ 3274 h 327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6" h="3274">
                  <a:moveTo>
                    <a:pt x="239" y="1268"/>
                  </a:moveTo>
                  <a:lnTo>
                    <a:pt x="258" y="764"/>
                  </a:lnTo>
                  <a:lnTo>
                    <a:pt x="265" y="583"/>
                  </a:lnTo>
                  <a:lnTo>
                    <a:pt x="266" y="542"/>
                  </a:lnTo>
                  <a:lnTo>
                    <a:pt x="266" y="494"/>
                  </a:lnTo>
                  <a:lnTo>
                    <a:pt x="276" y="255"/>
                  </a:lnTo>
                  <a:lnTo>
                    <a:pt x="299" y="203"/>
                  </a:lnTo>
                  <a:lnTo>
                    <a:pt x="228" y="51"/>
                  </a:lnTo>
                  <a:lnTo>
                    <a:pt x="256" y="29"/>
                  </a:lnTo>
                  <a:lnTo>
                    <a:pt x="294" y="15"/>
                  </a:lnTo>
                  <a:lnTo>
                    <a:pt x="333" y="5"/>
                  </a:lnTo>
                  <a:lnTo>
                    <a:pt x="380" y="0"/>
                  </a:lnTo>
                  <a:lnTo>
                    <a:pt x="422" y="4"/>
                  </a:lnTo>
                  <a:lnTo>
                    <a:pt x="469" y="10"/>
                  </a:lnTo>
                  <a:lnTo>
                    <a:pt x="504" y="24"/>
                  </a:lnTo>
                  <a:lnTo>
                    <a:pt x="539" y="43"/>
                  </a:lnTo>
                  <a:lnTo>
                    <a:pt x="486" y="197"/>
                  </a:lnTo>
                  <a:lnTo>
                    <a:pt x="497" y="253"/>
                  </a:lnTo>
                  <a:lnTo>
                    <a:pt x="507" y="394"/>
                  </a:lnTo>
                  <a:lnTo>
                    <a:pt x="508" y="451"/>
                  </a:lnTo>
                  <a:lnTo>
                    <a:pt x="513" y="496"/>
                  </a:lnTo>
                  <a:lnTo>
                    <a:pt x="516" y="606"/>
                  </a:lnTo>
                  <a:lnTo>
                    <a:pt x="556" y="1277"/>
                  </a:lnTo>
                  <a:lnTo>
                    <a:pt x="568" y="1302"/>
                  </a:lnTo>
                  <a:lnTo>
                    <a:pt x="588" y="1330"/>
                  </a:lnTo>
                  <a:lnTo>
                    <a:pt x="615" y="1362"/>
                  </a:lnTo>
                  <a:lnTo>
                    <a:pt x="646" y="1393"/>
                  </a:lnTo>
                  <a:lnTo>
                    <a:pt x="677" y="1426"/>
                  </a:lnTo>
                  <a:lnTo>
                    <a:pt x="707" y="1460"/>
                  </a:lnTo>
                  <a:lnTo>
                    <a:pt x="730" y="1494"/>
                  </a:lnTo>
                  <a:lnTo>
                    <a:pt x="744" y="1531"/>
                  </a:lnTo>
                  <a:lnTo>
                    <a:pt x="750" y="1563"/>
                  </a:lnTo>
                  <a:lnTo>
                    <a:pt x="758" y="1609"/>
                  </a:lnTo>
                  <a:lnTo>
                    <a:pt x="760" y="1674"/>
                  </a:lnTo>
                  <a:lnTo>
                    <a:pt x="767" y="1750"/>
                  </a:lnTo>
                  <a:lnTo>
                    <a:pt x="769" y="1769"/>
                  </a:lnTo>
                  <a:lnTo>
                    <a:pt x="769" y="1791"/>
                  </a:lnTo>
                  <a:lnTo>
                    <a:pt x="769" y="1815"/>
                  </a:lnTo>
                  <a:lnTo>
                    <a:pt x="770" y="1837"/>
                  </a:lnTo>
                  <a:lnTo>
                    <a:pt x="772" y="1852"/>
                  </a:lnTo>
                  <a:lnTo>
                    <a:pt x="773" y="1864"/>
                  </a:lnTo>
                  <a:lnTo>
                    <a:pt x="776" y="1879"/>
                  </a:lnTo>
                  <a:lnTo>
                    <a:pt x="776" y="1894"/>
                  </a:lnTo>
                  <a:lnTo>
                    <a:pt x="776" y="1961"/>
                  </a:lnTo>
                  <a:lnTo>
                    <a:pt x="777" y="2032"/>
                  </a:lnTo>
                  <a:lnTo>
                    <a:pt x="781" y="2105"/>
                  </a:lnTo>
                  <a:lnTo>
                    <a:pt x="782" y="2180"/>
                  </a:lnTo>
                  <a:lnTo>
                    <a:pt x="783" y="2255"/>
                  </a:lnTo>
                  <a:lnTo>
                    <a:pt x="786" y="2333"/>
                  </a:lnTo>
                  <a:lnTo>
                    <a:pt x="786" y="2408"/>
                  </a:lnTo>
                  <a:lnTo>
                    <a:pt x="789" y="2483"/>
                  </a:lnTo>
                  <a:lnTo>
                    <a:pt x="790" y="2614"/>
                  </a:lnTo>
                  <a:lnTo>
                    <a:pt x="792" y="2741"/>
                  </a:lnTo>
                  <a:lnTo>
                    <a:pt x="791" y="2853"/>
                  </a:lnTo>
                  <a:lnTo>
                    <a:pt x="793" y="2954"/>
                  </a:lnTo>
                  <a:lnTo>
                    <a:pt x="794" y="3038"/>
                  </a:lnTo>
                  <a:lnTo>
                    <a:pt x="794" y="3102"/>
                  </a:lnTo>
                  <a:lnTo>
                    <a:pt x="795" y="3143"/>
                  </a:lnTo>
                  <a:lnTo>
                    <a:pt x="795" y="3158"/>
                  </a:lnTo>
                  <a:lnTo>
                    <a:pt x="762" y="3178"/>
                  </a:lnTo>
                  <a:lnTo>
                    <a:pt x="720" y="3195"/>
                  </a:lnTo>
                  <a:lnTo>
                    <a:pt x="678" y="3212"/>
                  </a:lnTo>
                  <a:lnTo>
                    <a:pt x="629" y="3226"/>
                  </a:lnTo>
                  <a:lnTo>
                    <a:pt x="577" y="3240"/>
                  </a:lnTo>
                  <a:lnTo>
                    <a:pt x="525" y="3253"/>
                  </a:lnTo>
                  <a:lnTo>
                    <a:pt x="468" y="3262"/>
                  </a:lnTo>
                  <a:lnTo>
                    <a:pt x="414" y="3267"/>
                  </a:lnTo>
                  <a:lnTo>
                    <a:pt x="357" y="3273"/>
                  </a:lnTo>
                  <a:lnTo>
                    <a:pt x="301" y="3273"/>
                  </a:lnTo>
                  <a:lnTo>
                    <a:pt x="247" y="3272"/>
                  </a:lnTo>
                  <a:lnTo>
                    <a:pt x="197" y="3271"/>
                  </a:lnTo>
                  <a:lnTo>
                    <a:pt x="147" y="3264"/>
                  </a:lnTo>
                  <a:lnTo>
                    <a:pt x="101" y="3257"/>
                  </a:lnTo>
                  <a:lnTo>
                    <a:pt x="60" y="3244"/>
                  </a:lnTo>
                  <a:lnTo>
                    <a:pt x="24" y="3229"/>
                  </a:lnTo>
                  <a:lnTo>
                    <a:pt x="23" y="3221"/>
                  </a:lnTo>
                  <a:lnTo>
                    <a:pt x="22" y="3198"/>
                  </a:lnTo>
                  <a:lnTo>
                    <a:pt x="22" y="3162"/>
                  </a:lnTo>
                  <a:lnTo>
                    <a:pt x="23" y="3113"/>
                  </a:lnTo>
                  <a:lnTo>
                    <a:pt x="22" y="3053"/>
                  </a:lnTo>
                  <a:lnTo>
                    <a:pt x="20" y="2986"/>
                  </a:lnTo>
                  <a:lnTo>
                    <a:pt x="18" y="2907"/>
                  </a:lnTo>
                  <a:lnTo>
                    <a:pt x="18" y="2825"/>
                  </a:lnTo>
                  <a:lnTo>
                    <a:pt x="15" y="2735"/>
                  </a:lnTo>
                  <a:lnTo>
                    <a:pt x="14" y="2642"/>
                  </a:lnTo>
                  <a:lnTo>
                    <a:pt x="12" y="2548"/>
                  </a:lnTo>
                  <a:lnTo>
                    <a:pt x="13" y="2451"/>
                  </a:lnTo>
                  <a:lnTo>
                    <a:pt x="9" y="2354"/>
                  </a:lnTo>
                  <a:lnTo>
                    <a:pt x="7" y="2263"/>
                  </a:lnTo>
                  <a:lnTo>
                    <a:pt x="5" y="2174"/>
                  </a:lnTo>
                  <a:lnTo>
                    <a:pt x="4" y="2092"/>
                  </a:lnTo>
                  <a:lnTo>
                    <a:pt x="3" y="2058"/>
                  </a:lnTo>
                  <a:lnTo>
                    <a:pt x="1" y="2025"/>
                  </a:lnTo>
                  <a:lnTo>
                    <a:pt x="1" y="1991"/>
                  </a:lnTo>
                  <a:lnTo>
                    <a:pt x="3" y="1961"/>
                  </a:lnTo>
                  <a:lnTo>
                    <a:pt x="4" y="1947"/>
                  </a:lnTo>
                  <a:lnTo>
                    <a:pt x="2" y="1927"/>
                  </a:lnTo>
                  <a:lnTo>
                    <a:pt x="2" y="1913"/>
                  </a:lnTo>
                  <a:lnTo>
                    <a:pt x="0" y="1897"/>
                  </a:lnTo>
                  <a:lnTo>
                    <a:pt x="1" y="1868"/>
                  </a:lnTo>
                  <a:lnTo>
                    <a:pt x="0" y="1846"/>
                  </a:lnTo>
                  <a:lnTo>
                    <a:pt x="0" y="1826"/>
                  </a:lnTo>
                  <a:lnTo>
                    <a:pt x="0" y="1815"/>
                  </a:lnTo>
                  <a:lnTo>
                    <a:pt x="1" y="1734"/>
                  </a:lnTo>
                  <a:lnTo>
                    <a:pt x="17" y="1645"/>
                  </a:lnTo>
                  <a:lnTo>
                    <a:pt x="43" y="1558"/>
                  </a:lnTo>
                  <a:lnTo>
                    <a:pt x="85" y="1473"/>
                  </a:lnTo>
                  <a:lnTo>
                    <a:pt x="129" y="1408"/>
                  </a:lnTo>
                  <a:lnTo>
                    <a:pt x="173" y="1352"/>
                  </a:lnTo>
                  <a:lnTo>
                    <a:pt x="212" y="1304"/>
                  </a:lnTo>
                  <a:lnTo>
                    <a:pt x="239" y="1268"/>
                  </a:lnTo>
                </a:path>
              </a:pathLst>
            </a:custGeom>
            <a:solidFill>
              <a:srgbClr val="000000"/>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grpSp>
          <p:nvGrpSpPr>
            <p:cNvPr id="14361" name="Group 21"/>
            <p:cNvGrpSpPr>
              <a:grpSpLocks/>
            </p:cNvGrpSpPr>
            <p:nvPr/>
          </p:nvGrpSpPr>
          <p:grpSpPr bwMode="auto">
            <a:xfrm>
              <a:off x="1021" y="3511"/>
              <a:ext cx="286" cy="241"/>
              <a:chOff x="1021" y="3511"/>
              <a:chExt cx="286" cy="241"/>
            </a:xfrm>
          </p:grpSpPr>
          <p:sp>
            <p:nvSpPr>
              <p:cNvPr id="14364" name="Arc 22"/>
              <p:cNvSpPr>
                <a:spLocks/>
              </p:cNvSpPr>
              <p:nvPr/>
            </p:nvSpPr>
            <p:spPr bwMode="auto">
              <a:xfrm>
                <a:off x="1021" y="3655"/>
                <a:ext cx="285" cy="9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wrap="none" anchor="ctr"/>
              <a:lstStyle/>
              <a:p>
                <a:endParaRPr lang="sr-Cyrl-RS"/>
              </a:p>
            </p:txBody>
          </p:sp>
          <p:sp>
            <p:nvSpPr>
              <p:cNvPr id="14365" name="Freeform 23"/>
              <p:cNvSpPr>
                <a:spLocks/>
              </p:cNvSpPr>
              <p:nvPr/>
            </p:nvSpPr>
            <p:spPr bwMode="auto">
              <a:xfrm>
                <a:off x="1021" y="3511"/>
                <a:ext cx="286" cy="241"/>
              </a:xfrm>
              <a:custGeom>
                <a:avLst/>
                <a:gdLst>
                  <a:gd name="T0" fmla="*/ 285 w 286"/>
                  <a:gd name="T1" fmla="*/ 144 h 241"/>
                  <a:gd name="T2" fmla="*/ 285 w 286"/>
                  <a:gd name="T3" fmla="*/ 0 h 241"/>
                  <a:gd name="T4" fmla="*/ 0 w 286"/>
                  <a:gd name="T5" fmla="*/ 240 h 241"/>
                  <a:gd name="T6" fmla="*/ 0 60000 65536"/>
                  <a:gd name="T7" fmla="*/ 0 60000 65536"/>
                  <a:gd name="T8" fmla="*/ 0 60000 65536"/>
                  <a:gd name="T9" fmla="*/ 0 w 286"/>
                  <a:gd name="T10" fmla="*/ 0 h 241"/>
                  <a:gd name="T11" fmla="*/ 286 w 286"/>
                  <a:gd name="T12" fmla="*/ 241 h 241"/>
                </a:gdLst>
                <a:ahLst/>
                <a:cxnLst>
                  <a:cxn ang="T6">
                    <a:pos x="T0" y="T1"/>
                  </a:cxn>
                  <a:cxn ang="T7">
                    <a:pos x="T2" y="T3"/>
                  </a:cxn>
                  <a:cxn ang="T8">
                    <a:pos x="T4" y="T5"/>
                  </a:cxn>
                </a:cxnLst>
                <a:rect l="T9" t="T10" r="T11" b="T12"/>
                <a:pathLst>
                  <a:path w="286" h="241">
                    <a:moveTo>
                      <a:pt x="285" y="144"/>
                    </a:moveTo>
                    <a:lnTo>
                      <a:pt x="285" y="0"/>
                    </a:lnTo>
                    <a:lnTo>
                      <a:pt x="0" y="240"/>
                    </a:lnTo>
                  </a:path>
                </a:pathLst>
              </a:custGeom>
              <a:solidFill>
                <a:schemeClr val="tx1"/>
              </a:solidFill>
              <a:ln>
                <a:noFill/>
              </a:ln>
              <a:extLs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66" name="Freeform 24"/>
              <p:cNvSpPr>
                <a:spLocks/>
              </p:cNvSpPr>
              <p:nvPr/>
            </p:nvSpPr>
            <p:spPr bwMode="auto">
              <a:xfrm>
                <a:off x="1049" y="3655"/>
                <a:ext cx="258" cy="81"/>
              </a:xfrm>
              <a:custGeom>
                <a:avLst/>
                <a:gdLst>
                  <a:gd name="T0" fmla="*/ 257 w 258"/>
                  <a:gd name="T1" fmla="*/ 0 h 81"/>
                  <a:gd name="T2" fmla="*/ 241 w 258"/>
                  <a:gd name="T3" fmla="*/ 12 h 81"/>
                  <a:gd name="T4" fmla="*/ 233 w 258"/>
                  <a:gd name="T5" fmla="*/ 24 h 81"/>
                  <a:gd name="T6" fmla="*/ 221 w 258"/>
                  <a:gd name="T7" fmla="*/ 32 h 81"/>
                  <a:gd name="T8" fmla="*/ 209 w 258"/>
                  <a:gd name="T9" fmla="*/ 36 h 81"/>
                  <a:gd name="T10" fmla="*/ 201 w 258"/>
                  <a:gd name="T11" fmla="*/ 48 h 81"/>
                  <a:gd name="T12" fmla="*/ 189 w 258"/>
                  <a:gd name="T13" fmla="*/ 52 h 81"/>
                  <a:gd name="T14" fmla="*/ 177 w 258"/>
                  <a:gd name="T15" fmla="*/ 56 h 81"/>
                  <a:gd name="T16" fmla="*/ 166 w 258"/>
                  <a:gd name="T17" fmla="*/ 56 h 81"/>
                  <a:gd name="T18" fmla="*/ 154 w 258"/>
                  <a:gd name="T19" fmla="*/ 56 h 81"/>
                  <a:gd name="T20" fmla="*/ 142 w 258"/>
                  <a:gd name="T21" fmla="*/ 64 h 81"/>
                  <a:gd name="T22" fmla="*/ 130 w 258"/>
                  <a:gd name="T23" fmla="*/ 68 h 81"/>
                  <a:gd name="T24" fmla="*/ 118 w 258"/>
                  <a:gd name="T25" fmla="*/ 68 h 81"/>
                  <a:gd name="T26" fmla="*/ 106 w 258"/>
                  <a:gd name="T27" fmla="*/ 68 h 81"/>
                  <a:gd name="T28" fmla="*/ 94 w 258"/>
                  <a:gd name="T29" fmla="*/ 72 h 81"/>
                  <a:gd name="T30" fmla="*/ 83 w 258"/>
                  <a:gd name="T31" fmla="*/ 76 h 81"/>
                  <a:gd name="T32" fmla="*/ 71 w 258"/>
                  <a:gd name="T33" fmla="*/ 76 h 81"/>
                  <a:gd name="T34" fmla="*/ 59 w 258"/>
                  <a:gd name="T35" fmla="*/ 76 h 81"/>
                  <a:gd name="T36" fmla="*/ 47 w 258"/>
                  <a:gd name="T37" fmla="*/ 76 h 81"/>
                  <a:gd name="T38" fmla="*/ 35 w 258"/>
                  <a:gd name="T39" fmla="*/ 76 h 81"/>
                  <a:gd name="T40" fmla="*/ 23 w 258"/>
                  <a:gd name="T41" fmla="*/ 76 h 81"/>
                  <a:gd name="T42" fmla="*/ 11 w 258"/>
                  <a:gd name="T43" fmla="*/ 80 h 81"/>
                  <a:gd name="T44" fmla="*/ 0 w 258"/>
                  <a:gd name="T45" fmla="*/ 80 h 81"/>
                  <a:gd name="T46" fmla="*/ 11 w 258"/>
                  <a:gd name="T47" fmla="*/ 76 h 81"/>
                  <a:gd name="T48" fmla="*/ 23 w 258"/>
                  <a:gd name="T49" fmla="*/ 68 h 81"/>
                  <a:gd name="T50" fmla="*/ 35 w 258"/>
                  <a:gd name="T51" fmla="*/ 60 h 81"/>
                  <a:gd name="T52" fmla="*/ 47 w 258"/>
                  <a:gd name="T53" fmla="*/ 52 h 81"/>
                  <a:gd name="T54" fmla="*/ 59 w 258"/>
                  <a:gd name="T55" fmla="*/ 52 h 81"/>
                  <a:gd name="T56" fmla="*/ 71 w 258"/>
                  <a:gd name="T57" fmla="*/ 44 h 81"/>
                  <a:gd name="T58" fmla="*/ 83 w 258"/>
                  <a:gd name="T59" fmla="*/ 40 h 81"/>
                  <a:gd name="T60" fmla="*/ 94 w 258"/>
                  <a:gd name="T61" fmla="*/ 40 h 81"/>
                  <a:gd name="T62" fmla="*/ 106 w 258"/>
                  <a:gd name="T63" fmla="*/ 36 h 81"/>
                  <a:gd name="T64" fmla="*/ 118 w 258"/>
                  <a:gd name="T65" fmla="*/ 32 h 81"/>
                  <a:gd name="T66" fmla="*/ 130 w 258"/>
                  <a:gd name="T67" fmla="*/ 28 h 81"/>
                  <a:gd name="T68" fmla="*/ 142 w 258"/>
                  <a:gd name="T69" fmla="*/ 24 h 81"/>
                  <a:gd name="T70" fmla="*/ 154 w 258"/>
                  <a:gd name="T71" fmla="*/ 24 h 81"/>
                  <a:gd name="T72" fmla="*/ 166 w 258"/>
                  <a:gd name="T73" fmla="*/ 20 h 81"/>
                  <a:gd name="T74" fmla="*/ 181 w 258"/>
                  <a:gd name="T75" fmla="*/ 12 h 81"/>
                  <a:gd name="T76" fmla="*/ 193 w 258"/>
                  <a:gd name="T77" fmla="*/ 4 h 81"/>
                  <a:gd name="T78" fmla="*/ 205 w 258"/>
                  <a:gd name="T79" fmla="*/ 0 h 81"/>
                  <a:gd name="T80" fmla="*/ 217 w 258"/>
                  <a:gd name="T81" fmla="*/ 0 h 81"/>
                  <a:gd name="T82" fmla="*/ 229 w 258"/>
                  <a:gd name="T83" fmla="*/ 0 h 81"/>
                  <a:gd name="T84" fmla="*/ 241 w 258"/>
                  <a:gd name="T85" fmla="*/ 0 h 81"/>
                  <a:gd name="T86" fmla="*/ 257 w 258"/>
                  <a:gd name="T87" fmla="*/ 0 h 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8"/>
                  <a:gd name="T133" fmla="*/ 0 h 81"/>
                  <a:gd name="T134" fmla="*/ 258 w 258"/>
                  <a:gd name="T135" fmla="*/ 81 h 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8" h="81">
                    <a:moveTo>
                      <a:pt x="257" y="0"/>
                    </a:moveTo>
                    <a:lnTo>
                      <a:pt x="241" y="12"/>
                    </a:lnTo>
                    <a:lnTo>
                      <a:pt x="233" y="24"/>
                    </a:lnTo>
                    <a:lnTo>
                      <a:pt x="221" y="32"/>
                    </a:lnTo>
                    <a:lnTo>
                      <a:pt x="209" y="36"/>
                    </a:lnTo>
                    <a:lnTo>
                      <a:pt x="201" y="48"/>
                    </a:lnTo>
                    <a:lnTo>
                      <a:pt x="189" y="52"/>
                    </a:lnTo>
                    <a:lnTo>
                      <a:pt x="177" y="56"/>
                    </a:lnTo>
                    <a:lnTo>
                      <a:pt x="166" y="56"/>
                    </a:lnTo>
                    <a:lnTo>
                      <a:pt x="154" y="56"/>
                    </a:lnTo>
                    <a:lnTo>
                      <a:pt x="142" y="64"/>
                    </a:lnTo>
                    <a:lnTo>
                      <a:pt x="130" y="68"/>
                    </a:lnTo>
                    <a:lnTo>
                      <a:pt x="118" y="68"/>
                    </a:lnTo>
                    <a:lnTo>
                      <a:pt x="106" y="68"/>
                    </a:lnTo>
                    <a:lnTo>
                      <a:pt x="94" y="72"/>
                    </a:lnTo>
                    <a:lnTo>
                      <a:pt x="83" y="76"/>
                    </a:lnTo>
                    <a:lnTo>
                      <a:pt x="71" y="76"/>
                    </a:lnTo>
                    <a:lnTo>
                      <a:pt x="59" y="76"/>
                    </a:lnTo>
                    <a:lnTo>
                      <a:pt x="47" y="76"/>
                    </a:lnTo>
                    <a:lnTo>
                      <a:pt x="35" y="76"/>
                    </a:lnTo>
                    <a:lnTo>
                      <a:pt x="23" y="76"/>
                    </a:lnTo>
                    <a:lnTo>
                      <a:pt x="11" y="80"/>
                    </a:lnTo>
                    <a:lnTo>
                      <a:pt x="0" y="80"/>
                    </a:lnTo>
                    <a:lnTo>
                      <a:pt x="11" y="76"/>
                    </a:lnTo>
                    <a:lnTo>
                      <a:pt x="23" y="68"/>
                    </a:lnTo>
                    <a:lnTo>
                      <a:pt x="35" y="60"/>
                    </a:lnTo>
                    <a:lnTo>
                      <a:pt x="47" y="52"/>
                    </a:lnTo>
                    <a:lnTo>
                      <a:pt x="59" y="52"/>
                    </a:lnTo>
                    <a:lnTo>
                      <a:pt x="71" y="44"/>
                    </a:lnTo>
                    <a:lnTo>
                      <a:pt x="83" y="40"/>
                    </a:lnTo>
                    <a:lnTo>
                      <a:pt x="94" y="40"/>
                    </a:lnTo>
                    <a:lnTo>
                      <a:pt x="106" y="36"/>
                    </a:lnTo>
                    <a:lnTo>
                      <a:pt x="118" y="32"/>
                    </a:lnTo>
                    <a:lnTo>
                      <a:pt x="130" y="28"/>
                    </a:lnTo>
                    <a:lnTo>
                      <a:pt x="142" y="24"/>
                    </a:lnTo>
                    <a:lnTo>
                      <a:pt x="154" y="24"/>
                    </a:lnTo>
                    <a:lnTo>
                      <a:pt x="166" y="20"/>
                    </a:lnTo>
                    <a:lnTo>
                      <a:pt x="181" y="12"/>
                    </a:lnTo>
                    <a:lnTo>
                      <a:pt x="193" y="4"/>
                    </a:lnTo>
                    <a:lnTo>
                      <a:pt x="205" y="0"/>
                    </a:lnTo>
                    <a:lnTo>
                      <a:pt x="217" y="0"/>
                    </a:lnTo>
                    <a:lnTo>
                      <a:pt x="229" y="0"/>
                    </a:lnTo>
                    <a:lnTo>
                      <a:pt x="241" y="0"/>
                    </a:lnTo>
                    <a:lnTo>
                      <a:pt x="257" y="0"/>
                    </a:lnTo>
                  </a:path>
                </a:pathLst>
              </a:custGeom>
              <a:solidFill>
                <a:schemeClr val="tx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grpSp>
        <p:sp>
          <p:nvSpPr>
            <p:cNvPr id="14362" name="Freeform 25"/>
            <p:cNvSpPr>
              <a:spLocks/>
            </p:cNvSpPr>
            <p:nvPr/>
          </p:nvSpPr>
          <p:spPr bwMode="auto">
            <a:xfrm>
              <a:off x="934" y="3735"/>
              <a:ext cx="187" cy="21"/>
            </a:xfrm>
            <a:custGeom>
              <a:avLst/>
              <a:gdLst>
                <a:gd name="T0" fmla="*/ 182 w 187"/>
                <a:gd name="T1" fmla="*/ 16 h 21"/>
                <a:gd name="T2" fmla="*/ 166 w 187"/>
                <a:gd name="T3" fmla="*/ 4 h 21"/>
                <a:gd name="T4" fmla="*/ 154 w 187"/>
                <a:gd name="T5" fmla="*/ 4 h 21"/>
                <a:gd name="T6" fmla="*/ 142 w 187"/>
                <a:gd name="T7" fmla="*/ 4 h 21"/>
                <a:gd name="T8" fmla="*/ 130 w 187"/>
                <a:gd name="T9" fmla="*/ 4 h 21"/>
                <a:gd name="T10" fmla="*/ 118 w 187"/>
                <a:gd name="T11" fmla="*/ 4 h 21"/>
                <a:gd name="T12" fmla="*/ 106 w 187"/>
                <a:gd name="T13" fmla="*/ 4 h 21"/>
                <a:gd name="T14" fmla="*/ 94 w 187"/>
                <a:gd name="T15" fmla="*/ 4 h 21"/>
                <a:gd name="T16" fmla="*/ 83 w 187"/>
                <a:gd name="T17" fmla="*/ 8 h 21"/>
                <a:gd name="T18" fmla="*/ 71 w 187"/>
                <a:gd name="T19" fmla="*/ 8 h 21"/>
                <a:gd name="T20" fmla="*/ 59 w 187"/>
                <a:gd name="T21" fmla="*/ 8 h 21"/>
                <a:gd name="T22" fmla="*/ 47 w 187"/>
                <a:gd name="T23" fmla="*/ 12 h 21"/>
                <a:gd name="T24" fmla="*/ 35 w 187"/>
                <a:gd name="T25" fmla="*/ 12 h 21"/>
                <a:gd name="T26" fmla="*/ 23 w 187"/>
                <a:gd name="T27" fmla="*/ 12 h 21"/>
                <a:gd name="T28" fmla="*/ 11 w 187"/>
                <a:gd name="T29" fmla="*/ 12 h 21"/>
                <a:gd name="T30" fmla="*/ 0 w 187"/>
                <a:gd name="T31" fmla="*/ 12 h 21"/>
                <a:gd name="T32" fmla="*/ 11 w 187"/>
                <a:gd name="T33" fmla="*/ 20 h 21"/>
                <a:gd name="T34" fmla="*/ 23 w 187"/>
                <a:gd name="T35" fmla="*/ 20 h 21"/>
                <a:gd name="T36" fmla="*/ 35 w 187"/>
                <a:gd name="T37" fmla="*/ 20 h 21"/>
                <a:gd name="T38" fmla="*/ 47 w 187"/>
                <a:gd name="T39" fmla="*/ 20 h 21"/>
                <a:gd name="T40" fmla="*/ 59 w 187"/>
                <a:gd name="T41" fmla="*/ 20 h 21"/>
                <a:gd name="T42" fmla="*/ 71 w 187"/>
                <a:gd name="T43" fmla="*/ 20 h 21"/>
                <a:gd name="T44" fmla="*/ 83 w 187"/>
                <a:gd name="T45" fmla="*/ 20 h 21"/>
                <a:gd name="T46" fmla="*/ 94 w 187"/>
                <a:gd name="T47" fmla="*/ 20 h 21"/>
                <a:gd name="T48" fmla="*/ 106 w 187"/>
                <a:gd name="T49" fmla="*/ 20 h 21"/>
                <a:gd name="T50" fmla="*/ 118 w 187"/>
                <a:gd name="T51" fmla="*/ 16 h 21"/>
                <a:gd name="T52" fmla="*/ 130 w 187"/>
                <a:gd name="T53" fmla="*/ 12 h 21"/>
                <a:gd name="T54" fmla="*/ 142 w 187"/>
                <a:gd name="T55" fmla="*/ 12 h 21"/>
                <a:gd name="T56" fmla="*/ 154 w 187"/>
                <a:gd name="T57" fmla="*/ 12 h 21"/>
                <a:gd name="T58" fmla="*/ 166 w 187"/>
                <a:gd name="T59" fmla="*/ 12 h 21"/>
                <a:gd name="T60" fmla="*/ 182 w 187"/>
                <a:gd name="T61" fmla="*/ 16 h 21"/>
                <a:gd name="T62" fmla="*/ 186 w 187"/>
                <a:gd name="T63" fmla="*/ 0 h 21"/>
                <a:gd name="T64" fmla="*/ 182 w 187"/>
                <a:gd name="T65" fmla="*/ 16 h 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21"/>
                <a:gd name="T101" fmla="*/ 187 w 187"/>
                <a:gd name="T102" fmla="*/ 21 h 2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21">
                  <a:moveTo>
                    <a:pt x="182" y="16"/>
                  </a:moveTo>
                  <a:lnTo>
                    <a:pt x="166" y="4"/>
                  </a:lnTo>
                  <a:lnTo>
                    <a:pt x="154" y="4"/>
                  </a:lnTo>
                  <a:lnTo>
                    <a:pt x="142" y="4"/>
                  </a:lnTo>
                  <a:lnTo>
                    <a:pt x="130" y="4"/>
                  </a:lnTo>
                  <a:lnTo>
                    <a:pt x="118" y="4"/>
                  </a:lnTo>
                  <a:lnTo>
                    <a:pt x="106" y="4"/>
                  </a:lnTo>
                  <a:lnTo>
                    <a:pt x="94" y="4"/>
                  </a:lnTo>
                  <a:lnTo>
                    <a:pt x="83" y="8"/>
                  </a:lnTo>
                  <a:lnTo>
                    <a:pt x="71" y="8"/>
                  </a:lnTo>
                  <a:lnTo>
                    <a:pt x="59" y="8"/>
                  </a:lnTo>
                  <a:lnTo>
                    <a:pt x="47" y="12"/>
                  </a:lnTo>
                  <a:lnTo>
                    <a:pt x="35" y="12"/>
                  </a:lnTo>
                  <a:lnTo>
                    <a:pt x="23" y="12"/>
                  </a:lnTo>
                  <a:lnTo>
                    <a:pt x="11" y="12"/>
                  </a:lnTo>
                  <a:lnTo>
                    <a:pt x="0" y="12"/>
                  </a:lnTo>
                  <a:lnTo>
                    <a:pt x="11" y="20"/>
                  </a:lnTo>
                  <a:lnTo>
                    <a:pt x="23" y="20"/>
                  </a:lnTo>
                  <a:lnTo>
                    <a:pt x="35" y="20"/>
                  </a:lnTo>
                  <a:lnTo>
                    <a:pt x="47" y="20"/>
                  </a:lnTo>
                  <a:lnTo>
                    <a:pt x="59" y="20"/>
                  </a:lnTo>
                  <a:lnTo>
                    <a:pt x="71" y="20"/>
                  </a:lnTo>
                  <a:lnTo>
                    <a:pt x="83" y="20"/>
                  </a:lnTo>
                  <a:lnTo>
                    <a:pt x="94" y="20"/>
                  </a:lnTo>
                  <a:lnTo>
                    <a:pt x="106" y="20"/>
                  </a:lnTo>
                  <a:lnTo>
                    <a:pt x="118" y="16"/>
                  </a:lnTo>
                  <a:lnTo>
                    <a:pt x="130" y="12"/>
                  </a:lnTo>
                  <a:lnTo>
                    <a:pt x="142" y="12"/>
                  </a:lnTo>
                  <a:lnTo>
                    <a:pt x="154" y="12"/>
                  </a:lnTo>
                  <a:lnTo>
                    <a:pt x="166" y="12"/>
                  </a:lnTo>
                  <a:lnTo>
                    <a:pt x="182" y="16"/>
                  </a:lnTo>
                  <a:lnTo>
                    <a:pt x="186" y="0"/>
                  </a:lnTo>
                  <a:lnTo>
                    <a:pt x="182" y="16"/>
                  </a:lnTo>
                </a:path>
              </a:pathLst>
            </a:custGeom>
            <a:solidFill>
              <a:schemeClr val="tx1"/>
            </a:solidFill>
            <a:ln>
              <a:noFill/>
            </a:ln>
            <a:extLs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63" name="Freeform 26"/>
            <p:cNvSpPr>
              <a:spLocks/>
            </p:cNvSpPr>
            <p:nvPr/>
          </p:nvSpPr>
          <p:spPr bwMode="auto">
            <a:xfrm>
              <a:off x="463" y="3655"/>
              <a:ext cx="175" cy="205"/>
            </a:xfrm>
            <a:custGeom>
              <a:avLst/>
              <a:gdLst>
                <a:gd name="T0" fmla="*/ 83 w 175"/>
                <a:gd name="T1" fmla="*/ 0 h 205"/>
                <a:gd name="T2" fmla="*/ 75 w 175"/>
                <a:gd name="T3" fmla="*/ 16 h 205"/>
                <a:gd name="T4" fmla="*/ 75 w 175"/>
                <a:gd name="T5" fmla="*/ 28 h 205"/>
                <a:gd name="T6" fmla="*/ 87 w 175"/>
                <a:gd name="T7" fmla="*/ 32 h 205"/>
                <a:gd name="T8" fmla="*/ 90 w 175"/>
                <a:gd name="T9" fmla="*/ 44 h 205"/>
                <a:gd name="T10" fmla="*/ 106 w 175"/>
                <a:gd name="T11" fmla="*/ 68 h 205"/>
                <a:gd name="T12" fmla="*/ 118 w 175"/>
                <a:gd name="T13" fmla="*/ 68 h 205"/>
                <a:gd name="T14" fmla="*/ 134 w 175"/>
                <a:gd name="T15" fmla="*/ 80 h 205"/>
                <a:gd name="T16" fmla="*/ 146 w 175"/>
                <a:gd name="T17" fmla="*/ 88 h 205"/>
                <a:gd name="T18" fmla="*/ 158 w 175"/>
                <a:gd name="T19" fmla="*/ 92 h 205"/>
                <a:gd name="T20" fmla="*/ 170 w 175"/>
                <a:gd name="T21" fmla="*/ 100 h 205"/>
                <a:gd name="T22" fmla="*/ 174 w 175"/>
                <a:gd name="T23" fmla="*/ 112 h 205"/>
                <a:gd name="T24" fmla="*/ 174 w 175"/>
                <a:gd name="T25" fmla="*/ 124 h 205"/>
                <a:gd name="T26" fmla="*/ 174 w 175"/>
                <a:gd name="T27" fmla="*/ 140 h 205"/>
                <a:gd name="T28" fmla="*/ 174 w 175"/>
                <a:gd name="T29" fmla="*/ 156 h 205"/>
                <a:gd name="T30" fmla="*/ 174 w 175"/>
                <a:gd name="T31" fmla="*/ 168 h 205"/>
                <a:gd name="T32" fmla="*/ 174 w 175"/>
                <a:gd name="T33" fmla="*/ 188 h 205"/>
                <a:gd name="T34" fmla="*/ 174 w 175"/>
                <a:gd name="T35" fmla="*/ 204 h 205"/>
                <a:gd name="T36" fmla="*/ 162 w 175"/>
                <a:gd name="T37" fmla="*/ 204 h 205"/>
                <a:gd name="T38" fmla="*/ 150 w 175"/>
                <a:gd name="T39" fmla="*/ 204 h 205"/>
                <a:gd name="T40" fmla="*/ 130 w 175"/>
                <a:gd name="T41" fmla="*/ 204 h 205"/>
                <a:gd name="T42" fmla="*/ 118 w 175"/>
                <a:gd name="T43" fmla="*/ 204 h 205"/>
                <a:gd name="T44" fmla="*/ 102 w 175"/>
                <a:gd name="T45" fmla="*/ 204 h 205"/>
                <a:gd name="T46" fmla="*/ 83 w 175"/>
                <a:gd name="T47" fmla="*/ 204 h 205"/>
                <a:gd name="T48" fmla="*/ 63 w 175"/>
                <a:gd name="T49" fmla="*/ 196 h 205"/>
                <a:gd name="T50" fmla="*/ 51 w 175"/>
                <a:gd name="T51" fmla="*/ 192 h 205"/>
                <a:gd name="T52" fmla="*/ 35 w 175"/>
                <a:gd name="T53" fmla="*/ 188 h 205"/>
                <a:gd name="T54" fmla="*/ 23 w 175"/>
                <a:gd name="T55" fmla="*/ 184 h 205"/>
                <a:gd name="T56" fmla="*/ 11 w 175"/>
                <a:gd name="T57" fmla="*/ 180 h 205"/>
                <a:gd name="T58" fmla="*/ 0 w 175"/>
                <a:gd name="T59" fmla="*/ 176 h 205"/>
                <a:gd name="T60" fmla="*/ 0 w 175"/>
                <a:gd name="T61" fmla="*/ 160 h 205"/>
                <a:gd name="T62" fmla="*/ 0 w 175"/>
                <a:gd name="T63" fmla="*/ 148 h 205"/>
                <a:gd name="T64" fmla="*/ 0 w 175"/>
                <a:gd name="T65" fmla="*/ 132 h 205"/>
                <a:gd name="T66" fmla="*/ 3 w 175"/>
                <a:gd name="T67" fmla="*/ 108 h 205"/>
                <a:gd name="T68" fmla="*/ 11 w 175"/>
                <a:gd name="T69" fmla="*/ 88 h 205"/>
                <a:gd name="T70" fmla="*/ 15 w 175"/>
                <a:gd name="T71" fmla="*/ 76 h 205"/>
                <a:gd name="T72" fmla="*/ 23 w 175"/>
                <a:gd name="T73" fmla="*/ 64 h 205"/>
                <a:gd name="T74" fmla="*/ 27 w 175"/>
                <a:gd name="T75" fmla="*/ 52 h 205"/>
                <a:gd name="T76" fmla="*/ 27 w 175"/>
                <a:gd name="T77" fmla="*/ 40 h 205"/>
                <a:gd name="T78" fmla="*/ 31 w 175"/>
                <a:gd name="T79" fmla="*/ 28 h 205"/>
                <a:gd name="T80" fmla="*/ 43 w 175"/>
                <a:gd name="T81" fmla="*/ 24 h 205"/>
                <a:gd name="T82" fmla="*/ 55 w 175"/>
                <a:gd name="T83" fmla="*/ 16 h 205"/>
                <a:gd name="T84" fmla="*/ 67 w 175"/>
                <a:gd name="T85" fmla="*/ 12 h 205"/>
                <a:gd name="T86" fmla="*/ 83 w 175"/>
                <a:gd name="T87" fmla="*/ 0 h 205"/>
                <a:gd name="T88" fmla="*/ 83 w 175"/>
                <a:gd name="T89" fmla="*/ 0 h 2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5"/>
                <a:gd name="T136" fmla="*/ 0 h 205"/>
                <a:gd name="T137" fmla="*/ 175 w 175"/>
                <a:gd name="T138" fmla="*/ 205 h 20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5" h="205">
                  <a:moveTo>
                    <a:pt x="83" y="0"/>
                  </a:moveTo>
                  <a:lnTo>
                    <a:pt x="75" y="16"/>
                  </a:lnTo>
                  <a:lnTo>
                    <a:pt x="75" y="28"/>
                  </a:lnTo>
                  <a:lnTo>
                    <a:pt x="87" y="32"/>
                  </a:lnTo>
                  <a:lnTo>
                    <a:pt x="90" y="44"/>
                  </a:lnTo>
                  <a:lnTo>
                    <a:pt x="106" y="68"/>
                  </a:lnTo>
                  <a:lnTo>
                    <a:pt x="118" y="68"/>
                  </a:lnTo>
                  <a:lnTo>
                    <a:pt x="134" y="80"/>
                  </a:lnTo>
                  <a:lnTo>
                    <a:pt x="146" y="88"/>
                  </a:lnTo>
                  <a:lnTo>
                    <a:pt x="158" y="92"/>
                  </a:lnTo>
                  <a:lnTo>
                    <a:pt x="170" y="100"/>
                  </a:lnTo>
                  <a:lnTo>
                    <a:pt x="174" y="112"/>
                  </a:lnTo>
                  <a:lnTo>
                    <a:pt x="174" y="124"/>
                  </a:lnTo>
                  <a:lnTo>
                    <a:pt x="174" y="140"/>
                  </a:lnTo>
                  <a:lnTo>
                    <a:pt x="174" y="156"/>
                  </a:lnTo>
                  <a:lnTo>
                    <a:pt x="174" y="168"/>
                  </a:lnTo>
                  <a:lnTo>
                    <a:pt x="174" y="188"/>
                  </a:lnTo>
                  <a:lnTo>
                    <a:pt x="174" y="204"/>
                  </a:lnTo>
                  <a:lnTo>
                    <a:pt x="162" y="204"/>
                  </a:lnTo>
                  <a:lnTo>
                    <a:pt x="150" y="204"/>
                  </a:lnTo>
                  <a:lnTo>
                    <a:pt x="130" y="204"/>
                  </a:lnTo>
                  <a:lnTo>
                    <a:pt x="118" y="204"/>
                  </a:lnTo>
                  <a:lnTo>
                    <a:pt x="102" y="204"/>
                  </a:lnTo>
                  <a:lnTo>
                    <a:pt x="83" y="204"/>
                  </a:lnTo>
                  <a:lnTo>
                    <a:pt x="63" y="196"/>
                  </a:lnTo>
                  <a:lnTo>
                    <a:pt x="51" y="192"/>
                  </a:lnTo>
                  <a:lnTo>
                    <a:pt x="35" y="188"/>
                  </a:lnTo>
                  <a:lnTo>
                    <a:pt x="23" y="184"/>
                  </a:lnTo>
                  <a:lnTo>
                    <a:pt x="11" y="180"/>
                  </a:lnTo>
                  <a:lnTo>
                    <a:pt x="0" y="176"/>
                  </a:lnTo>
                  <a:lnTo>
                    <a:pt x="0" y="160"/>
                  </a:lnTo>
                  <a:lnTo>
                    <a:pt x="0" y="148"/>
                  </a:lnTo>
                  <a:lnTo>
                    <a:pt x="0" y="132"/>
                  </a:lnTo>
                  <a:lnTo>
                    <a:pt x="3" y="108"/>
                  </a:lnTo>
                  <a:lnTo>
                    <a:pt x="11" y="88"/>
                  </a:lnTo>
                  <a:lnTo>
                    <a:pt x="15" y="76"/>
                  </a:lnTo>
                  <a:lnTo>
                    <a:pt x="23" y="64"/>
                  </a:lnTo>
                  <a:lnTo>
                    <a:pt x="27" y="52"/>
                  </a:lnTo>
                  <a:lnTo>
                    <a:pt x="27" y="40"/>
                  </a:lnTo>
                  <a:lnTo>
                    <a:pt x="31" y="28"/>
                  </a:lnTo>
                  <a:lnTo>
                    <a:pt x="43" y="24"/>
                  </a:lnTo>
                  <a:lnTo>
                    <a:pt x="55" y="16"/>
                  </a:lnTo>
                  <a:lnTo>
                    <a:pt x="67" y="12"/>
                  </a:lnTo>
                  <a:lnTo>
                    <a:pt x="83"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grpSp>
      <p:sp>
        <p:nvSpPr>
          <p:cNvPr id="14343" name="Freeform 27"/>
          <p:cNvSpPr>
            <a:spLocks/>
          </p:cNvSpPr>
          <p:nvPr/>
        </p:nvSpPr>
        <p:spPr bwMode="auto">
          <a:xfrm>
            <a:off x="1257300" y="2205038"/>
            <a:ext cx="608013" cy="250825"/>
          </a:xfrm>
          <a:custGeom>
            <a:avLst/>
            <a:gdLst>
              <a:gd name="T0" fmla="*/ 2147483647 w 452"/>
              <a:gd name="T1" fmla="*/ 2147483647 h 271"/>
              <a:gd name="T2" fmla="*/ 2147483647 w 452"/>
              <a:gd name="T3" fmla="*/ 2147483647 h 271"/>
              <a:gd name="T4" fmla="*/ 2147483647 w 452"/>
              <a:gd name="T5" fmla="*/ 2147483647 h 271"/>
              <a:gd name="T6" fmla="*/ 2147483647 w 452"/>
              <a:gd name="T7" fmla="*/ 2147483647 h 271"/>
              <a:gd name="T8" fmla="*/ 2147483647 w 452"/>
              <a:gd name="T9" fmla="*/ 2147483647 h 271"/>
              <a:gd name="T10" fmla="*/ 2147483647 w 452"/>
              <a:gd name="T11" fmla="*/ 2147483647 h 271"/>
              <a:gd name="T12" fmla="*/ 2147483647 w 452"/>
              <a:gd name="T13" fmla="*/ 2147483647 h 271"/>
              <a:gd name="T14" fmla="*/ 2147483647 w 452"/>
              <a:gd name="T15" fmla="*/ 2147483647 h 271"/>
              <a:gd name="T16" fmla="*/ 2147483647 w 452"/>
              <a:gd name="T17" fmla="*/ 2147483647 h 271"/>
              <a:gd name="T18" fmla="*/ 2147483647 w 452"/>
              <a:gd name="T19" fmla="*/ 2147483647 h 271"/>
              <a:gd name="T20" fmla="*/ 2147483647 w 452"/>
              <a:gd name="T21" fmla="*/ 2147483647 h 271"/>
              <a:gd name="T22" fmla="*/ 2147483647 w 452"/>
              <a:gd name="T23" fmla="*/ 2147483647 h 271"/>
              <a:gd name="T24" fmla="*/ 2147483647 w 452"/>
              <a:gd name="T25" fmla="*/ 2147483647 h 271"/>
              <a:gd name="T26" fmla="*/ 2147483647 w 452"/>
              <a:gd name="T27" fmla="*/ 2147483647 h 271"/>
              <a:gd name="T28" fmla="*/ 2147483647 w 452"/>
              <a:gd name="T29" fmla="*/ 2147483647 h 271"/>
              <a:gd name="T30" fmla="*/ 2147483647 w 452"/>
              <a:gd name="T31" fmla="*/ 2147483647 h 271"/>
              <a:gd name="T32" fmla="*/ 2147483647 w 452"/>
              <a:gd name="T33" fmla="*/ 2147483647 h 271"/>
              <a:gd name="T34" fmla="*/ 2147483647 w 452"/>
              <a:gd name="T35" fmla="*/ 2147483647 h 271"/>
              <a:gd name="T36" fmla="*/ 2147483647 w 452"/>
              <a:gd name="T37" fmla="*/ 2147483647 h 271"/>
              <a:gd name="T38" fmla="*/ 2147483647 w 452"/>
              <a:gd name="T39" fmla="*/ 2147483647 h 271"/>
              <a:gd name="T40" fmla="*/ 2147483647 w 452"/>
              <a:gd name="T41" fmla="*/ 2147483647 h 271"/>
              <a:gd name="T42" fmla="*/ 2147483647 w 452"/>
              <a:gd name="T43" fmla="*/ 2147483647 h 271"/>
              <a:gd name="T44" fmla="*/ 2147483647 w 452"/>
              <a:gd name="T45" fmla="*/ 2147483647 h 271"/>
              <a:gd name="T46" fmla="*/ 2147483647 w 452"/>
              <a:gd name="T47" fmla="*/ 2147483647 h 271"/>
              <a:gd name="T48" fmla="*/ 2147483647 w 452"/>
              <a:gd name="T49" fmla="*/ 2147483647 h 271"/>
              <a:gd name="T50" fmla="*/ 2147483647 w 452"/>
              <a:gd name="T51" fmla="*/ 2147483647 h 271"/>
              <a:gd name="T52" fmla="*/ 2147483647 w 452"/>
              <a:gd name="T53" fmla="*/ 2147483647 h 271"/>
              <a:gd name="T54" fmla="*/ 2147483647 w 452"/>
              <a:gd name="T55" fmla="*/ 2147483647 h 271"/>
              <a:gd name="T56" fmla="*/ 2147483647 w 452"/>
              <a:gd name="T57" fmla="*/ 2147483647 h 271"/>
              <a:gd name="T58" fmla="*/ 2147483647 w 452"/>
              <a:gd name="T59" fmla="*/ 2147483647 h 271"/>
              <a:gd name="T60" fmla="*/ 2147483647 w 452"/>
              <a:gd name="T61" fmla="*/ 2147483647 h 271"/>
              <a:gd name="T62" fmla="*/ 2147483647 w 452"/>
              <a:gd name="T63" fmla="*/ 2147483647 h 271"/>
              <a:gd name="T64" fmla="*/ 2147483647 w 452"/>
              <a:gd name="T65" fmla="*/ 2147483647 h 271"/>
              <a:gd name="T66" fmla="*/ 2147483647 w 452"/>
              <a:gd name="T67" fmla="*/ 2147483647 h 271"/>
              <a:gd name="T68" fmla="*/ 2147483647 w 452"/>
              <a:gd name="T69" fmla="*/ 2147483647 h 271"/>
              <a:gd name="T70" fmla="*/ 2147483647 w 452"/>
              <a:gd name="T71" fmla="*/ 0 h 271"/>
              <a:gd name="T72" fmla="*/ 2147483647 w 452"/>
              <a:gd name="T73" fmla="*/ 0 h 271"/>
              <a:gd name="T74" fmla="*/ 2147483647 w 452"/>
              <a:gd name="T75" fmla="*/ 0 h 271"/>
              <a:gd name="T76" fmla="*/ 2147483647 w 452"/>
              <a:gd name="T77" fmla="*/ 0 h 271"/>
              <a:gd name="T78" fmla="*/ 2147483647 w 452"/>
              <a:gd name="T79" fmla="*/ 0 h 271"/>
              <a:gd name="T80" fmla="*/ 2147483647 w 452"/>
              <a:gd name="T81" fmla="*/ 0 h 271"/>
              <a:gd name="T82" fmla="*/ 2147483647 w 452"/>
              <a:gd name="T83" fmla="*/ 0 h 271"/>
              <a:gd name="T84" fmla="*/ 2147483647 w 452"/>
              <a:gd name="T85" fmla="*/ 0 h 271"/>
              <a:gd name="T86" fmla="*/ 2147483647 w 452"/>
              <a:gd name="T87" fmla="*/ 0 h 271"/>
              <a:gd name="T88" fmla="*/ 2147483647 w 452"/>
              <a:gd name="T89" fmla="*/ 0 h 271"/>
              <a:gd name="T90" fmla="*/ 2147483647 w 452"/>
              <a:gd name="T91" fmla="*/ 0 h 271"/>
              <a:gd name="T92" fmla="*/ 2147483647 w 452"/>
              <a:gd name="T93" fmla="*/ 0 h 271"/>
              <a:gd name="T94" fmla="*/ 2147483647 w 452"/>
              <a:gd name="T95" fmla="*/ 2147483647 h 271"/>
              <a:gd name="T96" fmla="*/ 2147483647 w 452"/>
              <a:gd name="T97" fmla="*/ 2147483647 h 271"/>
              <a:gd name="T98" fmla="*/ 2147483647 w 452"/>
              <a:gd name="T99" fmla="*/ 2147483647 h 271"/>
              <a:gd name="T100" fmla="*/ 0 w 452"/>
              <a:gd name="T101" fmla="*/ 2147483647 h 271"/>
              <a:gd name="T102" fmla="*/ 0 w 452"/>
              <a:gd name="T103" fmla="*/ 2147483647 h 271"/>
              <a:gd name="T104" fmla="*/ 0 w 452"/>
              <a:gd name="T105" fmla="*/ 2147483647 h 271"/>
              <a:gd name="T106" fmla="*/ 0 w 452"/>
              <a:gd name="T107" fmla="*/ 2147483647 h 271"/>
              <a:gd name="T108" fmla="*/ 2147483647 w 452"/>
              <a:gd name="T109" fmla="*/ 2147483647 h 271"/>
              <a:gd name="T110" fmla="*/ 2147483647 w 452"/>
              <a:gd name="T111" fmla="*/ 2147483647 h 271"/>
              <a:gd name="T112" fmla="*/ 2147483647 w 452"/>
              <a:gd name="T113" fmla="*/ 2147483647 h 271"/>
              <a:gd name="T114" fmla="*/ 2147483647 w 452"/>
              <a:gd name="T115" fmla="*/ 2147483647 h 271"/>
              <a:gd name="T116" fmla="*/ 2147483647 w 452"/>
              <a:gd name="T117" fmla="*/ 2147483647 h 271"/>
              <a:gd name="T118" fmla="*/ 2147483647 w 452"/>
              <a:gd name="T119" fmla="*/ 2147483647 h 271"/>
              <a:gd name="T120" fmla="*/ 2147483647 w 452"/>
              <a:gd name="T121" fmla="*/ 2147483647 h 271"/>
              <a:gd name="T122" fmla="*/ 2147483647 w 452"/>
              <a:gd name="T123" fmla="*/ 2147483647 h 271"/>
              <a:gd name="T124" fmla="*/ 2147483647 w 452"/>
              <a:gd name="T125" fmla="*/ 2147483647 h 2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52"/>
              <a:gd name="T190" fmla="*/ 0 h 271"/>
              <a:gd name="T191" fmla="*/ 452 w 452"/>
              <a:gd name="T192" fmla="*/ 271 h 2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52" h="271">
                <a:moveTo>
                  <a:pt x="118" y="228"/>
                </a:moveTo>
                <a:lnTo>
                  <a:pt x="142" y="228"/>
                </a:lnTo>
                <a:lnTo>
                  <a:pt x="142" y="246"/>
                </a:lnTo>
                <a:lnTo>
                  <a:pt x="160" y="246"/>
                </a:lnTo>
                <a:lnTo>
                  <a:pt x="178" y="258"/>
                </a:lnTo>
                <a:lnTo>
                  <a:pt x="195" y="270"/>
                </a:lnTo>
                <a:lnTo>
                  <a:pt x="213" y="270"/>
                </a:lnTo>
                <a:lnTo>
                  <a:pt x="231" y="270"/>
                </a:lnTo>
                <a:lnTo>
                  <a:pt x="249" y="270"/>
                </a:lnTo>
                <a:lnTo>
                  <a:pt x="267" y="270"/>
                </a:lnTo>
                <a:lnTo>
                  <a:pt x="284" y="264"/>
                </a:lnTo>
                <a:lnTo>
                  <a:pt x="302" y="252"/>
                </a:lnTo>
                <a:lnTo>
                  <a:pt x="326" y="246"/>
                </a:lnTo>
                <a:lnTo>
                  <a:pt x="344" y="240"/>
                </a:lnTo>
                <a:lnTo>
                  <a:pt x="361" y="234"/>
                </a:lnTo>
                <a:lnTo>
                  <a:pt x="379" y="228"/>
                </a:lnTo>
                <a:lnTo>
                  <a:pt x="397" y="216"/>
                </a:lnTo>
                <a:lnTo>
                  <a:pt x="415" y="204"/>
                </a:lnTo>
                <a:lnTo>
                  <a:pt x="433" y="192"/>
                </a:lnTo>
                <a:lnTo>
                  <a:pt x="451" y="186"/>
                </a:lnTo>
                <a:lnTo>
                  <a:pt x="451" y="168"/>
                </a:lnTo>
                <a:lnTo>
                  <a:pt x="451" y="144"/>
                </a:lnTo>
                <a:lnTo>
                  <a:pt x="451" y="120"/>
                </a:lnTo>
                <a:lnTo>
                  <a:pt x="451" y="102"/>
                </a:lnTo>
                <a:lnTo>
                  <a:pt x="451" y="84"/>
                </a:lnTo>
                <a:lnTo>
                  <a:pt x="451" y="66"/>
                </a:lnTo>
                <a:lnTo>
                  <a:pt x="451" y="48"/>
                </a:lnTo>
                <a:lnTo>
                  <a:pt x="439" y="30"/>
                </a:lnTo>
                <a:lnTo>
                  <a:pt x="421" y="24"/>
                </a:lnTo>
                <a:lnTo>
                  <a:pt x="397" y="18"/>
                </a:lnTo>
                <a:lnTo>
                  <a:pt x="379" y="12"/>
                </a:lnTo>
                <a:lnTo>
                  <a:pt x="350" y="6"/>
                </a:lnTo>
                <a:lnTo>
                  <a:pt x="332" y="6"/>
                </a:lnTo>
                <a:lnTo>
                  <a:pt x="314" y="6"/>
                </a:lnTo>
                <a:lnTo>
                  <a:pt x="296" y="6"/>
                </a:lnTo>
                <a:lnTo>
                  <a:pt x="272" y="0"/>
                </a:lnTo>
                <a:lnTo>
                  <a:pt x="255" y="0"/>
                </a:lnTo>
                <a:lnTo>
                  <a:pt x="225" y="0"/>
                </a:lnTo>
                <a:lnTo>
                  <a:pt x="201" y="0"/>
                </a:lnTo>
                <a:lnTo>
                  <a:pt x="178" y="0"/>
                </a:lnTo>
                <a:lnTo>
                  <a:pt x="160" y="0"/>
                </a:lnTo>
                <a:lnTo>
                  <a:pt x="136" y="0"/>
                </a:lnTo>
                <a:lnTo>
                  <a:pt x="118" y="0"/>
                </a:lnTo>
                <a:lnTo>
                  <a:pt x="100" y="0"/>
                </a:lnTo>
                <a:lnTo>
                  <a:pt x="83" y="0"/>
                </a:lnTo>
                <a:lnTo>
                  <a:pt x="65" y="0"/>
                </a:lnTo>
                <a:lnTo>
                  <a:pt x="47" y="0"/>
                </a:lnTo>
                <a:lnTo>
                  <a:pt x="29" y="12"/>
                </a:lnTo>
                <a:lnTo>
                  <a:pt x="11" y="24"/>
                </a:lnTo>
                <a:lnTo>
                  <a:pt x="5" y="42"/>
                </a:lnTo>
                <a:lnTo>
                  <a:pt x="0" y="60"/>
                </a:lnTo>
                <a:lnTo>
                  <a:pt x="0" y="78"/>
                </a:lnTo>
                <a:lnTo>
                  <a:pt x="0" y="96"/>
                </a:lnTo>
                <a:lnTo>
                  <a:pt x="0" y="114"/>
                </a:lnTo>
                <a:lnTo>
                  <a:pt x="5" y="132"/>
                </a:lnTo>
                <a:lnTo>
                  <a:pt x="23" y="150"/>
                </a:lnTo>
                <a:lnTo>
                  <a:pt x="41" y="162"/>
                </a:lnTo>
                <a:lnTo>
                  <a:pt x="59" y="174"/>
                </a:lnTo>
                <a:lnTo>
                  <a:pt x="77" y="180"/>
                </a:lnTo>
                <a:lnTo>
                  <a:pt x="94" y="180"/>
                </a:lnTo>
                <a:lnTo>
                  <a:pt x="106" y="198"/>
                </a:lnTo>
                <a:lnTo>
                  <a:pt x="118" y="228"/>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4" name="Freeform 28"/>
          <p:cNvSpPr>
            <a:spLocks/>
          </p:cNvSpPr>
          <p:nvPr/>
        </p:nvSpPr>
        <p:spPr bwMode="auto">
          <a:xfrm>
            <a:off x="1090613" y="4240213"/>
            <a:ext cx="973137" cy="947737"/>
          </a:xfrm>
          <a:custGeom>
            <a:avLst/>
            <a:gdLst>
              <a:gd name="T0" fmla="*/ 0 w 722"/>
              <a:gd name="T1" fmla="*/ 2147483647 h 1025"/>
              <a:gd name="T2" fmla="*/ 2147483647 w 722"/>
              <a:gd name="T3" fmla="*/ 2147483647 h 1025"/>
              <a:gd name="T4" fmla="*/ 2147483647 w 722"/>
              <a:gd name="T5" fmla="*/ 2147483647 h 1025"/>
              <a:gd name="T6" fmla="*/ 2147483647 w 722"/>
              <a:gd name="T7" fmla="*/ 2147483647 h 1025"/>
              <a:gd name="T8" fmla="*/ 2147483647 w 722"/>
              <a:gd name="T9" fmla="*/ 2147483647 h 1025"/>
              <a:gd name="T10" fmla="*/ 2147483647 w 722"/>
              <a:gd name="T11" fmla="*/ 2147483647 h 1025"/>
              <a:gd name="T12" fmla="*/ 2147483647 w 722"/>
              <a:gd name="T13" fmla="*/ 2147483647 h 1025"/>
              <a:gd name="T14" fmla="*/ 2147483647 w 722"/>
              <a:gd name="T15" fmla="*/ 2147483647 h 1025"/>
              <a:gd name="T16" fmla="*/ 2147483647 w 722"/>
              <a:gd name="T17" fmla="*/ 2147483647 h 1025"/>
              <a:gd name="T18" fmla="*/ 2147483647 w 722"/>
              <a:gd name="T19" fmla="*/ 2147483647 h 1025"/>
              <a:gd name="T20" fmla="*/ 2147483647 w 722"/>
              <a:gd name="T21" fmla="*/ 2147483647 h 1025"/>
              <a:gd name="T22" fmla="*/ 2147483647 w 722"/>
              <a:gd name="T23" fmla="*/ 2147483647 h 1025"/>
              <a:gd name="T24" fmla="*/ 2147483647 w 722"/>
              <a:gd name="T25" fmla="*/ 2147483647 h 1025"/>
              <a:gd name="T26" fmla="*/ 2147483647 w 722"/>
              <a:gd name="T27" fmla="*/ 2147483647 h 1025"/>
              <a:gd name="T28" fmla="*/ 2147483647 w 722"/>
              <a:gd name="T29" fmla="*/ 2147483647 h 1025"/>
              <a:gd name="T30" fmla="*/ 2147483647 w 722"/>
              <a:gd name="T31" fmla="*/ 2147483647 h 1025"/>
              <a:gd name="T32" fmla="*/ 2147483647 w 722"/>
              <a:gd name="T33" fmla="*/ 2147483647 h 1025"/>
              <a:gd name="T34" fmla="*/ 2147483647 w 722"/>
              <a:gd name="T35" fmla="*/ 2147483647 h 1025"/>
              <a:gd name="T36" fmla="*/ 2147483647 w 722"/>
              <a:gd name="T37" fmla="*/ 2147483647 h 1025"/>
              <a:gd name="T38" fmla="*/ 2147483647 w 722"/>
              <a:gd name="T39" fmla="*/ 2147483647 h 1025"/>
              <a:gd name="T40" fmla="*/ 2147483647 w 722"/>
              <a:gd name="T41" fmla="*/ 2147483647 h 1025"/>
              <a:gd name="T42" fmla="*/ 2147483647 w 722"/>
              <a:gd name="T43" fmla="*/ 2147483647 h 1025"/>
              <a:gd name="T44" fmla="*/ 2147483647 w 722"/>
              <a:gd name="T45" fmla="*/ 2147483647 h 1025"/>
              <a:gd name="T46" fmla="*/ 2147483647 w 722"/>
              <a:gd name="T47" fmla="*/ 2147483647 h 1025"/>
              <a:gd name="T48" fmla="*/ 2147483647 w 722"/>
              <a:gd name="T49" fmla="*/ 2147483647 h 1025"/>
              <a:gd name="T50" fmla="*/ 2147483647 w 722"/>
              <a:gd name="T51" fmla="*/ 2147483647 h 1025"/>
              <a:gd name="T52" fmla="*/ 2147483647 w 722"/>
              <a:gd name="T53" fmla="*/ 2147483647 h 1025"/>
              <a:gd name="T54" fmla="*/ 2147483647 w 722"/>
              <a:gd name="T55" fmla="*/ 2147483647 h 1025"/>
              <a:gd name="T56" fmla="*/ 2147483647 w 722"/>
              <a:gd name="T57" fmla="*/ 0 h 1025"/>
              <a:gd name="T58" fmla="*/ 2147483647 w 722"/>
              <a:gd name="T59" fmla="*/ 0 h 1025"/>
              <a:gd name="T60" fmla="*/ 2147483647 w 722"/>
              <a:gd name="T61" fmla="*/ 2147483647 h 1025"/>
              <a:gd name="T62" fmla="*/ 2147483647 w 722"/>
              <a:gd name="T63" fmla="*/ 2147483647 h 1025"/>
              <a:gd name="T64" fmla="*/ 2147483647 w 722"/>
              <a:gd name="T65" fmla="*/ 2147483647 h 1025"/>
              <a:gd name="T66" fmla="*/ 2147483647 w 722"/>
              <a:gd name="T67" fmla="*/ 2147483647 h 1025"/>
              <a:gd name="T68" fmla="*/ 2147483647 w 722"/>
              <a:gd name="T69" fmla="*/ 2147483647 h 1025"/>
              <a:gd name="T70" fmla="*/ 2147483647 w 722"/>
              <a:gd name="T71" fmla="*/ 2147483647 h 1025"/>
              <a:gd name="T72" fmla="*/ 2147483647 w 722"/>
              <a:gd name="T73" fmla="*/ 2147483647 h 1025"/>
              <a:gd name="T74" fmla="*/ 2147483647 w 722"/>
              <a:gd name="T75" fmla="*/ 2147483647 h 1025"/>
              <a:gd name="T76" fmla="*/ 2147483647 w 722"/>
              <a:gd name="T77" fmla="*/ 2147483647 h 1025"/>
              <a:gd name="T78" fmla="*/ 2147483647 w 722"/>
              <a:gd name="T79" fmla="*/ 2147483647 h 1025"/>
              <a:gd name="T80" fmla="*/ 2147483647 w 722"/>
              <a:gd name="T81" fmla="*/ 2147483647 h 1025"/>
              <a:gd name="T82" fmla="*/ 2147483647 w 722"/>
              <a:gd name="T83" fmla="*/ 2147483647 h 1025"/>
              <a:gd name="T84" fmla="*/ 2147483647 w 722"/>
              <a:gd name="T85" fmla="*/ 2147483647 h 1025"/>
              <a:gd name="T86" fmla="*/ 2147483647 w 722"/>
              <a:gd name="T87" fmla="*/ 2147483647 h 1025"/>
              <a:gd name="T88" fmla="*/ 2147483647 w 722"/>
              <a:gd name="T89" fmla="*/ 2147483647 h 1025"/>
              <a:gd name="T90" fmla="*/ 2147483647 w 722"/>
              <a:gd name="T91" fmla="*/ 2147483647 h 1025"/>
              <a:gd name="T92" fmla="*/ 2147483647 w 722"/>
              <a:gd name="T93" fmla="*/ 2147483647 h 1025"/>
              <a:gd name="T94" fmla="*/ 2147483647 w 722"/>
              <a:gd name="T95" fmla="*/ 2147483647 h 1025"/>
              <a:gd name="T96" fmla="*/ 2147483647 w 722"/>
              <a:gd name="T97" fmla="*/ 2147483647 h 1025"/>
              <a:gd name="T98" fmla="*/ 2147483647 w 722"/>
              <a:gd name="T99" fmla="*/ 2147483647 h 1025"/>
              <a:gd name="T100" fmla="*/ 2147483647 w 722"/>
              <a:gd name="T101" fmla="*/ 2147483647 h 1025"/>
              <a:gd name="T102" fmla="*/ 2147483647 w 722"/>
              <a:gd name="T103" fmla="*/ 2147483647 h 1025"/>
              <a:gd name="T104" fmla="*/ 2147483647 w 722"/>
              <a:gd name="T105" fmla="*/ 2147483647 h 1025"/>
              <a:gd name="T106" fmla="*/ 2147483647 w 722"/>
              <a:gd name="T107" fmla="*/ 2147483647 h 1025"/>
              <a:gd name="T108" fmla="*/ 0 w 722"/>
              <a:gd name="T109" fmla="*/ 2147483647 h 102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22"/>
              <a:gd name="T166" fmla="*/ 0 h 1025"/>
              <a:gd name="T167" fmla="*/ 722 w 722"/>
              <a:gd name="T168" fmla="*/ 1025 h 102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22" h="1025">
                <a:moveTo>
                  <a:pt x="0" y="16"/>
                </a:moveTo>
                <a:lnTo>
                  <a:pt x="0" y="954"/>
                </a:lnTo>
                <a:lnTo>
                  <a:pt x="19" y="958"/>
                </a:lnTo>
                <a:lnTo>
                  <a:pt x="19" y="970"/>
                </a:lnTo>
                <a:lnTo>
                  <a:pt x="23" y="982"/>
                </a:lnTo>
                <a:lnTo>
                  <a:pt x="31" y="995"/>
                </a:lnTo>
                <a:lnTo>
                  <a:pt x="51" y="1003"/>
                </a:lnTo>
                <a:lnTo>
                  <a:pt x="63" y="1007"/>
                </a:lnTo>
                <a:lnTo>
                  <a:pt x="87" y="1011"/>
                </a:lnTo>
                <a:lnTo>
                  <a:pt x="99" y="1015"/>
                </a:lnTo>
                <a:lnTo>
                  <a:pt x="110" y="1015"/>
                </a:lnTo>
                <a:lnTo>
                  <a:pt x="122" y="1019"/>
                </a:lnTo>
                <a:lnTo>
                  <a:pt x="134" y="1019"/>
                </a:lnTo>
                <a:lnTo>
                  <a:pt x="146" y="1019"/>
                </a:lnTo>
                <a:lnTo>
                  <a:pt x="158" y="1019"/>
                </a:lnTo>
                <a:lnTo>
                  <a:pt x="170" y="1019"/>
                </a:lnTo>
                <a:lnTo>
                  <a:pt x="182" y="1019"/>
                </a:lnTo>
                <a:lnTo>
                  <a:pt x="194" y="1019"/>
                </a:lnTo>
                <a:lnTo>
                  <a:pt x="209" y="1019"/>
                </a:lnTo>
                <a:lnTo>
                  <a:pt x="221" y="1019"/>
                </a:lnTo>
                <a:lnTo>
                  <a:pt x="245" y="1019"/>
                </a:lnTo>
                <a:lnTo>
                  <a:pt x="261" y="1019"/>
                </a:lnTo>
                <a:lnTo>
                  <a:pt x="273" y="1024"/>
                </a:lnTo>
                <a:lnTo>
                  <a:pt x="293" y="1024"/>
                </a:lnTo>
                <a:lnTo>
                  <a:pt x="305" y="1024"/>
                </a:lnTo>
                <a:lnTo>
                  <a:pt x="320" y="1024"/>
                </a:lnTo>
                <a:lnTo>
                  <a:pt x="336" y="1024"/>
                </a:lnTo>
                <a:lnTo>
                  <a:pt x="352" y="1024"/>
                </a:lnTo>
                <a:lnTo>
                  <a:pt x="368" y="1024"/>
                </a:lnTo>
                <a:lnTo>
                  <a:pt x="388" y="1024"/>
                </a:lnTo>
                <a:lnTo>
                  <a:pt x="400" y="1024"/>
                </a:lnTo>
                <a:lnTo>
                  <a:pt x="415" y="1024"/>
                </a:lnTo>
                <a:lnTo>
                  <a:pt x="435" y="1024"/>
                </a:lnTo>
                <a:lnTo>
                  <a:pt x="455" y="1024"/>
                </a:lnTo>
                <a:lnTo>
                  <a:pt x="467" y="1024"/>
                </a:lnTo>
                <a:lnTo>
                  <a:pt x="479" y="1024"/>
                </a:lnTo>
                <a:lnTo>
                  <a:pt x="491" y="1024"/>
                </a:lnTo>
                <a:lnTo>
                  <a:pt x="507" y="1024"/>
                </a:lnTo>
                <a:lnTo>
                  <a:pt x="518" y="1024"/>
                </a:lnTo>
                <a:lnTo>
                  <a:pt x="530" y="1024"/>
                </a:lnTo>
                <a:lnTo>
                  <a:pt x="546" y="1024"/>
                </a:lnTo>
                <a:lnTo>
                  <a:pt x="562" y="1024"/>
                </a:lnTo>
                <a:lnTo>
                  <a:pt x="574" y="1024"/>
                </a:lnTo>
                <a:lnTo>
                  <a:pt x="586" y="1024"/>
                </a:lnTo>
                <a:lnTo>
                  <a:pt x="598" y="1024"/>
                </a:lnTo>
                <a:lnTo>
                  <a:pt x="610" y="1019"/>
                </a:lnTo>
                <a:lnTo>
                  <a:pt x="621" y="1015"/>
                </a:lnTo>
                <a:lnTo>
                  <a:pt x="629" y="1003"/>
                </a:lnTo>
                <a:lnTo>
                  <a:pt x="641" y="995"/>
                </a:lnTo>
                <a:lnTo>
                  <a:pt x="653" y="986"/>
                </a:lnTo>
                <a:lnTo>
                  <a:pt x="665" y="978"/>
                </a:lnTo>
                <a:lnTo>
                  <a:pt x="677" y="966"/>
                </a:lnTo>
                <a:lnTo>
                  <a:pt x="689" y="958"/>
                </a:lnTo>
                <a:lnTo>
                  <a:pt x="701" y="949"/>
                </a:lnTo>
                <a:lnTo>
                  <a:pt x="713" y="941"/>
                </a:lnTo>
                <a:lnTo>
                  <a:pt x="721" y="929"/>
                </a:lnTo>
                <a:lnTo>
                  <a:pt x="713" y="16"/>
                </a:lnTo>
                <a:lnTo>
                  <a:pt x="721" y="0"/>
                </a:lnTo>
                <a:lnTo>
                  <a:pt x="709" y="0"/>
                </a:lnTo>
                <a:lnTo>
                  <a:pt x="697" y="0"/>
                </a:lnTo>
                <a:lnTo>
                  <a:pt x="681" y="0"/>
                </a:lnTo>
                <a:lnTo>
                  <a:pt x="669" y="4"/>
                </a:lnTo>
                <a:lnTo>
                  <a:pt x="657" y="8"/>
                </a:lnTo>
                <a:lnTo>
                  <a:pt x="645" y="12"/>
                </a:lnTo>
                <a:lnTo>
                  <a:pt x="633" y="12"/>
                </a:lnTo>
                <a:lnTo>
                  <a:pt x="618" y="20"/>
                </a:lnTo>
                <a:lnTo>
                  <a:pt x="606" y="20"/>
                </a:lnTo>
                <a:lnTo>
                  <a:pt x="590" y="24"/>
                </a:lnTo>
                <a:lnTo>
                  <a:pt x="574" y="28"/>
                </a:lnTo>
                <a:lnTo>
                  <a:pt x="558" y="28"/>
                </a:lnTo>
                <a:lnTo>
                  <a:pt x="538" y="32"/>
                </a:lnTo>
                <a:lnTo>
                  <a:pt x="526" y="32"/>
                </a:lnTo>
                <a:lnTo>
                  <a:pt x="515" y="32"/>
                </a:lnTo>
                <a:lnTo>
                  <a:pt x="491" y="32"/>
                </a:lnTo>
                <a:lnTo>
                  <a:pt x="475" y="32"/>
                </a:lnTo>
                <a:lnTo>
                  <a:pt x="459" y="32"/>
                </a:lnTo>
                <a:lnTo>
                  <a:pt x="447" y="32"/>
                </a:lnTo>
                <a:lnTo>
                  <a:pt x="435" y="32"/>
                </a:lnTo>
                <a:lnTo>
                  <a:pt x="423" y="32"/>
                </a:lnTo>
                <a:lnTo>
                  <a:pt x="412" y="41"/>
                </a:lnTo>
                <a:lnTo>
                  <a:pt x="400" y="41"/>
                </a:lnTo>
                <a:lnTo>
                  <a:pt x="380" y="41"/>
                </a:lnTo>
                <a:lnTo>
                  <a:pt x="364" y="41"/>
                </a:lnTo>
                <a:lnTo>
                  <a:pt x="348" y="45"/>
                </a:lnTo>
                <a:lnTo>
                  <a:pt x="328" y="45"/>
                </a:lnTo>
                <a:lnTo>
                  <a:pt x="316" y="45"/>
                </a:lnTo>
                <a:lnTo>
                  <a:pt x="305" y="45"/>
                </a:lnTo>
                <a:lnTo>
                  <a:pt x="289" y="45"/>
                </a:lnTo>
                <a:lnTo>
                  <a:pt x="273" y="45"/>
                </a:lnTo>
                <a:lnTo>
                  <a:pt x="253" y="45"/>
                </a:lnTo>
                <a:lnTo>
                  <a:pt x="237" y="45"/>
                </a:lnTo>
                <a:lnTo>
                  <a:pt x="225" y="45"/>
                </a:lnTo>
                <a:lnTo>
                  <a:pt x="209" y="45"/>
                </a:lnTo>
                <a:lnTo>
                  <a:pt x="190" y="45"/>
                </a:lnTo>
                <a:lnTo>
                  <a:pt x="178" y="45"/>
                </a:lnTo>
                <a:lnTo>
                  <a:pt x="162" y="45"/>
                </a:lnTo>
                <a:lnTo>
                  <a:pt x="150" y="45"/>
                </a:lnTo>
                <a:lnTo>
                  <a:pt x="138" y="45"/>
                </a:lnTo>
                <a:lnTo>
                  <a:pt x="126" y="45"/>
                </a:lnTo>
                <a:lnTo>
                  <a:pt x="114" y="45"/>
                </a:lnTo>
                <a:lnTo>
                  <a:pt x="103" y="45"/>
                </a:lnTo>
                <a:lnTo>
                  <a:pt x="91" y="45"/>
                </a:lnTo>
                <a:lnTo>
                  <a:pt x="79" y="45"/>
                </a:lnTo>
                <a:lnTo>
                  <a:pt x="63" y="45"/>
                </a:lnTo>
                <a:lnTo>
                  <a:pt x="51" y="41"/>
                </a:lnTo>
                <a:lnTo>
                  <a:pt x="39" y="37"/>
                </a:lnTo>
                <a:lnTo>
                  <a:pt x="27" y="32"/>
                </a:lnTo>
                <a:lnTo>
                  <a:pt x="15" y="20"/>
                </a:lnTo>
                <a:lnTo>
                  <a:pt x="0" y="16"/>
                </a:lnTo>
              </a:path>
            </a:pathLst>
          </a:custGeom>
          <a:solidFill>
            <a:schemeClr val="tx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5" name="Freeform 29"/>
          <p:cNvSpPr>
            <a:spLocks/>
          </p:cNvSpPr>
          <p:nvPr/>
        </p:nvSpPr>
        <p:spPr bwMode="auto">
          <a:xfrm>
            <a:off x="1101725" y="2447925"/>
            <a:ext cx="920750" cy="1852613"/>
          </a:xfrm>
          <a:custGeom>
            <a:avLst/>
            <a:gdLst>
              <a:gd name="T0" fmla="*/ 2147483647 w 684"/>
              <a:gd name="T1" fmla="*/ 2147483647 h 2005"/>
              <a:gd name="T2" fmla="*/ 2147483647 w 684"/>
              <a:gd name="T3" fmla="*/ 2147483647 h 2005"/>
              <a:gd name="T4" fmla="*/ 2147483647 w 684"/>
              <a:gd name="T5" fmla="*/ 2147483647 h 2005"/>
              <a:gd name="T6" fmla="*/ 2147483647 w 684"/>
              <a:gd name="T7" fmla="*/ 2147483647 h 2005"/>
              <a:gd name="T8" fmla="*/ 2147483647 w 684"/>
              <a:gd name="T9" fmla="*/ 2147483647 h 2005"/>
              <a:gd name="T10" fmla="*/ 2147483647 w 684"/>
              <a:gd name="T11" fmla="*/ 2147483647 h 2005"/>
              <a:gd name="T12" fmla="*/ 2147483647 w 684"/>
              <a:gd name="T13" fmla="*/ 2147483647 h 2005"/>
              <a:gd name="T14" fmla="*/ 2147483647 w 684"/>
              <a:gd name="T15" fmla="*/ 2147483647 h 2005"/>
              <a:gd name="T16" fmla="*/ 2147483647 w 684"/>
              <a:gd name="T17" fmla="*/ 2147483647 h 2005"/>
              <a:gd name="T18" fmla="*/ 2147483647 w 684"/>
              <a:gd name="T19" fmla="*/ 2147483647 h 2005"/>
              <a:gd name="T20" fmla="*/ 2147483647 w 684"/>
              <a:gd name="T21" fmla="*/ 2147483647 h 2005"/>
              <a:gd name="T22" fmla="*/ 2147483647 w 684"/>
              <a:gd name="T23" fmla="*/ 2147483647 h 2005"/>
              <a:gd name="T24" fmla="*/ 2147483647 w 684"/>
              <a:gd name="T25" fmla="*/ 2147483647 h 2005"/>
              <a:gd name="T26" fmla="*/ 2147483647 w 684"/>
              <a:gd name="T27" fmla="*/ 2147483647 h 2005"/>
              <a:gd name="T28" fmla="*/ 2147483647 w 684"/>
              <a:gd name="T29" fmla="*/ 2147483647 h 2005"/>
              <a:gd name="T30" fmla="*/ 2147483647 w 684"/>
              <a:gd name="T31" fmla="*/ 2147483647 h 2005"/>
              <a:gd name="T32" fmla="*/ 2147483647 w 684"/>
              <a:gd name="T33" fmla="*/ 2147483647 h 2005"/>
              <a:gd name="T34" fmla="*/ 2147483647 w 684"/>
              <a:gd name="T35" fmla="*/ 2147483647 h 2005"/>
              <a:gd name="T36" fmla="*/ 2147483647 w 684"/>
              <a:gd name="T37" fmla="*/ 2147483647 h 2005"/>
              <a:gd name="T38" fmla="*/ 2147483647 w 684"/>
              <a:gd name="T39" fmla="*/ 2147483647 h 2005"/>
              <a:gd name="T40" fmla="*/ 2147483647 w 684"/>
              <a:gd name="T41" fmla="*/ 2147483647 h 2005"/>
              <a:gd name="T42" fmla="*/ 0 w 684"/>
              <a:gd name="T43" fmla="*/ 2147483647 h 2005"/>
              <a:gd name="T44" fmla="*/ 0 w 684"/>
              <a:gd name="T45" fmla="*/ 2147483647 h 2005"/>
              <a:gd name="T46" fmla="*/ 0 w 684"/>
              <a:gd name="T47" fmla="*/ 2147483647 h 2005"/>
              <a:gd name="T48" fmla="*/ 0 w 684"/>
              <a:gd name="T49" fmla="*/ 2147483647 h 2005"/>
              <a:gd name="T50" fmla="*/ 2147483647 w 684"/>
              <a:gd name="T51" fmla="*/ 2147483647 h 2005"/>
              <a:gd name="T52" fmla="*/ 2147483647 w 684"/>
              <a:gd name="T53" fmla="*/ 2147483647 h 2005"/>
              <a:gd name="T54" fmla="*/ 2147483647 w 684"/>
              <a:gd name="T55" fmla="*/ 2147483647 h 2005"/>
              <a:gd name="T56" fmla="*/ 2147483647 w 684"/>
              <a:gd name="T57" fmla="*/ 2147483647 h 2005"/>
              <a:gd name="T58" fmla="*/ 2147483647 w 684"/>
              <a:gd name="T59" fmla="*/ 2147483647 h 2005"/>
              <a:gd name="T60" fmla="*/ 2147483647 w 684"/>
              <a:gd name="T61" fmla="*/ 2147483647 h 2005"/>
              <a:gd name="T62" fmla="*/ 2147483647 w 684"/>
              <a:gd name="T63" fmla="*/ 2147483647 h 2005"/>
              <a:gd name="T64" fmla="*/ 2147483647 w 684"/>
              <a:gd name="T65" fmla="*/ 2147483647 h 2005"/>
              <a:gd name="T66" fmla="*/ 2147483647 w 684"/>
              <a:gd name="T67" fmla="*/ 2147483647 h 2005"/>
              <a:gd name="T68" fmla="*/ 2147483647 w 684"/>
              <a:gd name="T69" fmla="*/ 2147483647 h 2005"/>
              <a:gd name="T70" fmla="*/ 2147483647 w 684"/>
              <a:gd name="T71" fmla="*/ 2147483647 h 2005"/>
              <a:gd name="T72" fmla="*/ 2147483647 w 684"/>
              <a:gd name="T73" fmla="*/ 2147483647 h 2005"/>
              <a:gd name="T74" fmla="*/ 2147483647 w 684"/>
              <a:gd name="T75" fmla="*/ 2147483647 h 2005"/>
              <a:gd name="T76" fmla="*/ 2147483647 w 684"/>
              <a:gd name="T77" fmla="*/ 2147483647 h 2005"/>
              <a:gd name="T78" fmla="*/ 2147483647 w 684"/>
              <a:gd name="T79" fmla="*/ 2147483647 h 2005"/>
              <a:gd name="T80" fmla="*/ 2147483647 w 684"/>
              <a:gd name="T81" fmla="*/ 2147483647 h 2005"/>
              <a:gd name="T82" fmla="*/ 2147483647 w 684"/>
              <a:gd name="T83" fmla="*/ 2147483647 h 2005"/>
              <a:gd name="T84" fmla="*/ 2147483647 w 684"/>
              <a:gd name="T85" fmla="*/ 2147483647 h 2005"/>
              <a:gd name="T86" fmla="*/ 2147483647 w 684"/>
              <a:gd name="T87" fmla="*/ 2147483647 h 2005"/>
              <a:gd name="T88" fmla="*/ 2147483647 w 684"/>
              <a:gd name="T89" fmla="*/ 0 h 2005"/>
              <a:gd name="T90" fmla="*/ 2147483647 w 684"/>
              <a:gd name="T91" fmla="*/ 0 h 2005"/>
              <a:gd name="T92" fmla="*/ 2147483647 w 684"/>
              <a:gd name="T93" fmla="*/ 0 h 2005"/>
              <a:gd name="T94" fmla="*/ 2147483647 w 684"/>
              <a:gd name="T95" fmla="*/ 0 h 2005"/>
              <a:gd name="T96" fmla="*/ 2147483647 w 684"/>
              <a:gd name="T97" fmla="*/ 2147483647 h 2005"/>
              <a:gd name="T98" fmla="*/ 2147483647 w 684"/>
              <a:gd name="T99" fmla="*/ 2147483647 h 2005"/>
              <a:gd name="T100" fmla="*/ 2147483647 w 684"/>
              <a:gd name="T101" fmla="*/ 2147483647 h 2005"/>
              <a:gd name="T102" fmla="*/ 2147483647 w 684"/>
              <a:gd name="T103" fmla="*/ 2147483647 h 2005"/>
              <a:gd name="T104" fmla="*/ 2147483647 w 684"/>
              <a:gd name="T105" fmla="*/ 2147483647 h 2005"/>
              <a:gd name="T106" fmla="*/ 2147483647 w 684"/>
              <a:gd name="T107" fmla="*/ 2147483647 h 20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84"/>
              <a:gd name="T163" fmla="*/ 0 h 2005"/>
              <a:gd name="T164" fmla="*/ 684 w 684"/>
              <a:gd name="T165" fmla="*/ 2005 h 200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84" h="2005">
                <a:moveTo>
                  <a:pt x="267" y="6"/>
                </a:moveTo>
                <a:lnTo>
                  <a:pt x="255" y="90"/>
                </a:lnTo>
                <a:lnTo>
                  <a:pt x="255" y="234"/>
                </a:lnTo>
                <a:lnTo>
                  <a:pt x="255" y="252"/>
                </a:lnTo>
                <a:lnTo>
                  <a:pt x="249" y="474"/>
                </a:lnTo>
                <a:lnTo>
                  <a:pt x="249" y="612"/>
                </a:lnTo>
                <a:lnTo>
                  <a:pt x="231" y="918"/>
                </a:lnTo>
                <a:lnTo>
                  <a:pt x="225" y="1080"/>
                </a:lnTo>
                <a:lnTo>
                  <a:pt x="184" y="1104"/>
                </a:lnTo>
                <a:lnTo>
                  <a:pt x="160" y="1140"/>
                </a:lnTo>
                <a:lnTo>
                  <a:pt x="148" y="1158"/>
                </a:lnTo>
                <a:lnTo>
                  <a:pt x="136" y="1176"/>
                </a:lnTo>
                <a:lnTo>
                  <a:pt x="112" y="1206"/>
                </a:lnTo>
                <a:lnTo>
                  <a:pt x="95" y="1242"/>
                </a:lnTo>
                <a:lnTo>
                  <a:pt x="71" y="1296"/>
                </a:lnTo>
                <a:lnTo>
                  <a:pt x="53" y="1374"/>
                </a:lnTo>
                <a:lnTo>
                  <a:pt x="29" y="1422"/>
                </a:lnTo>
                <a:lnTo>
                  <a:pt x="5" y="1470"/>
                </a:lnTo>
                <a:lnTo>
                  <a:pt x="5" y="1524"/>
                </a:lnTo>
                <a:lnTo>
                  <a:pt x="5" y="1542"/>
                </a:lnTo>
                <a:lnTo>
                  <a:pt x="5" y="1608"/>
                </a:lnTo>
                <a:lnTo>
                  <a:pt x="0" y="1686"/>
                </a:lnTo>
                <a:lnTo>
                  <a:pt x="0" y="1836"/>
                </a:lnTo>
                <a:lnTo>
                  <a:pt x="0" y="1944"/>
                </a:lnTo>
                <a:lnTo>
                  <a:pt x="0" y="1968"/>
                </a:lnTo>
                <a:lnTo>
                  <a:pt x="17" y="1980"/>
                </a:lnTo>
                <a:lnTo>
                  <a:pt x="71" y="1998"/>
                </a:lnTo>
                <a:lnTo>
                  <a:pt x="160" y="2004"/>
                </a:lnTo>
                <a:lnTo>
                  <a:pt x="243" y="2004"/>
                </a:lnTo>
                <a:lnTo>
                  <a:pt x="475" y="1998"/>
                </a:lnTo>
                <a:lnTo>
                  <a:pt x="552" y="1992"/>
                </a:lnTo>
                <a:lnTo>
                  <a:pt x="629" y="1962"/>
                </a:lnTo>
                <a:lnTo>
                  <a:pt x="683" y="1956"/>
                </a:lnTo>
                <a:lnTo>
                  <a:pt x="677" y="1482"/>
                </a:lnTo>
                <a:lnTo>
                  <a:pt x="677" y="1428"/>
                </a:lnTo>
                <a:lnTo>
                  <a:pt x="641" y="1332"/>
                </a:lnTo>
                <a:lnTo>
                  <a:pt x="611" y="1248"/>
                </a:lnTo>
                <a:lnTo>
                  <a:pt x="564" y="1212"/>
                </a:lnTo>
                <a:lnTo>
                  <a:pt x="534" y="1170"/>
                </a:lnTo>
                <a:lnTo>
                  <a:pt x="528" y="1152"/>
                </a:lnTo>
                <a:lnTo>
                  <a:pt x="492" y="1122"/>
                </a:lnTo>
                <a:lnTo>
                  <a:pt x="469" y="1074"/>
                </a:lnTo>
                <a:lnTo>
                  <a:pt x="469" y="1026"/>
                </a:lnTo>
                <a:lnTo>
                  <a:pt x="439" y="408"/>
                </a:lnTo>
                <a:lnTo>
                  <a:pt x="415" y="0"/>
                </a:lnTo>
                <a:lnTo>
                  <a:pt x="409" y="0"/>
                </a:lnTo>
                <a:lnTo>
                  <a:pt x="391" y="0"/>
                </a:lnTo>
                <a:lnTo>
                  <a:pt x="374" y="0"/>
                </a:lnTo>
                <a:lnTo>
                  <a:pt x="356" y="6"/>
                </a:lnTo>
                <a:lnTo>
                  <a:pt x="338" y="12"/>
                </a:lnTo>
                <a:lnTo>
                  <a:pt x="320" y="12"/>
                </a:lnTo>
                <a:lnTo>
                  <a:pt x="302" y="12"/>
                </a:lnTo>
                <a:lnTo>
                  <a:pt x="267" y="6"/>
                </a:lnTo>
              </a:path>
            </a:pathLst>
          </a:custGeom>
          <a:solidFill>
            <a:schemeClr val="accent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6" name="Arc 30"/>
          <p:cNvSpPr>
            <a:spLocks/>
          </p:cNvSpPr>
          <p:nvPr/>
        </p:nvSpPr>
        <p:spPr bwMode="auto">
          <a:xfrm rot="1140000">
            <a:off x="1444625" y="2405063"/>
            <a:ext cx="287338" cy="107950"/>
          </a:xfrm>
          <a:custGeom>
            <a:avLst/>
            <a:gdLst>
              <a:gd name="T0" fmla="*/ 2147483647 w 34371"/>
              <a:gd name="T1" fmla="*/ 61033751 h 21600"/>
              <a:gd name="T2" fmla="*/ 0 w 34371"/>
              <a:gd name="T3" fmla="*/ 267255573 h 21600"/>
              <a:gd name="T4" fmla="*/ 2147483647 w 34371"/>
              <a:gd name="T5" fmla="*/ 0 h 21600"/>
              <a:gd name="T6" fmla="*/ 0 60000 65536"/>
              <a:gd name="T7" fmla="*/ 0 60000 65536"/>
              <a:gd name="T8" fmla="*/ 0 60000 65536"/>
              <a:gd name="T9" fmla="*/ 0 w 34371"/>
              <a:gd name="T10" fmla="*/ 0 h 21600"/>
              <a:gd name="T11" fmla="*/ 34371 w 34371"/>
              <a:gd name="T12" fmla="*/ 21600 h 21600"/>
            </a:gdLst>
            <a:ahLst/>
            <a:cxnLst>
              <a:cxn ang="T6">
                <a:pos x="T0" y="T1"/>
              </a:cxn>
              <a:cxn ang="T7">
                <a:pos x="T2" y="T3"/>
              </a:cxn>
              <a:cxn ang="T8">
                <a:pos x="T4" y="T5"/>
              </a:cxn>
            </a:cxnLst>
            <a:rect l="T9" t="T10" r="T11" b="T12"/>
            <a:pathLst>
              <a:path w="34371" h="21600" fill="none" extrusionOk="0">
                <a:moveTo>
                  <a:pt x="34370" y="3916"/>
                </a:moveTo>
                <a:cubicBezTo>
                  <a:pt x="32481" y="14162"/>
                  <a:pt x="23547" y="21599"/>
                  <a:pt x="13129" y="21600"/>
                </a:cubicBezTo>
                <a:cubicBezTo>
                  <a:pt x="8382" y="21600"/>
                  <a:pt x="3768" y="20036"/>
                  <a:pt x="0" y="17151"/>
                </a:cubicBezTo>
              </a:path>
              <a:path w="34371" h="21600" stroke="0" extrusionOk="0">
                <a:moveTo>
                  <a:pt x="34370" y="3916"/>
                </a:moveTo>
                <a:cubicBezTo>
                  <a:pt x="32481" y="14162"/>
                  <a:pt x="23547" y="21599"/>
                  <a:pt x="13129" y="21600"/>
                </a:cubicBezTo>
                <a:cubicBezTo>
                  <a:pt x="8382" y="21600"/>
                  <a:pt x="3768" y="20036"/>
                  <a:pt x="0" y="17151"/>
                </a:cubicBezTo>
                <a:lnTo>
                  <a:pt x="13129" y="0"/>
                </a:lnTo>
                <a:lnTo>
                  <a:pt x="34370" y="391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wrap="none" anchor="ctr"/>
          <a:lstStyle/>
          <a:p>
            <a:endParaRPr lang="sr-Cyrl-RS"/>
          </a:p>
        </p:txBody>
      </p:sp>
      <p:sp>
        <p:nvSpPr>
          <p:cNvPr id="14347" name="Line 31"/>
          <p:cNvSpPr>
            <a:spLocks noChangeShapeType="1"/>
          </p:cNvSpPr>
          <p:nvPr/>
        </p:nvSpPr>
        <p:spPr bwMode="auto">
          <a:xfrm>
            <a:off x="1073150" y="4175125"/>
            <a:ext cx="30163" cy="9874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0">
                <a:solidFill>
                  <a:srgbClr val="000000"/>
                </a:solidFill>
                <a:round/>
                <a:headEnd type="none" w="sm" len="sm"/>
                <a:tailEnd type="none" w="sm" len="sm"/>
              </a14:hiddenLine>
            </a:ext>
          </a:extLst>
        </p:spPr>
        <p:txBody>
          <a:bodyPr wrap="none" anchor="ctr"/>
          <a:lstStyle/>
          <a:p>
            <a:endParaRPr lang="sr-Cyrl-RS"/>
          </a:p>
        </p:txBody>
      </p:sp>
      <p:sp>
        <p:nvSpPr>
          <p:cNvPr id="14348" name="Freeform 32"/>
          <p:cNvSpPr>
            <a:spLocks/>
          </p:cNvSpPr>
          <p:nvPr/>
        </p:nvSpPr>
        <p:spPr bwMode="auto">
          <a:xfrm>
            <a:off x="1058863" y="3962400"/>
            <a:ext cx="450850" cy="796925"/>
          </a:xfrm>
          <a:custGeom>
            <a:avLst/>
            <a:gdLst>
              <a:gd name="T0" fmla="*/ 2147483647 w 336"/>
              <a:gd name="T1" fmla="*/ 0 h 862"/>
              <a:gd name="T2" fmla="*/ 2147483647 w 336"/>
              <a:gd name="T3" fmla="*/ 2147483647 h 862"/>
              <a:gd name="T4" fmla="*/ 2147483647 w 336"/>
              <a:gd name="T5" fmla="*/ 2147483647 h 862"/>
              <a:gd name="T6" fmla="*/ 2147483647 w 336"/>
              <a:gd name="T7" fmla="*/ 2147483647 h 862"/>
              <a:gd name="T8" fmla="*/ 2147483647 w 336"/>
              <a:gd name="T9" fmla="*/ 2147483647 h 862"/>
              <a:gd name="T10" fmla="*/ 2147483647 w 336"/>
              <a:gd name="T11" fmla="*/ 2147483647 h 862"/>
              <a:gd name="T12" fmla="*/ 2147483647 w 336"/>
              <a:gd name="T13" fmla="*/ 2147483647 h 862"/>
              <a:gd name="T14" fmla="*/ 2147483647 w 336"/>
              <a:gd name="T15" fmla="*/ 2147483647 h 862"/>
              <a:gd name="T16" fmla="*/ 2147483647 w 336"/>
              <a:gd name="T17" fmla="*/ 2147483647 h 862"/>
              <a:gd name="T18" fmla="*/ 2147483647 w 336"/>
              <a:gd name="T19" fmla="*/ 2147483647 h 862"/>
              <a:gd name="T20" fmla="*/ 2147483647 w 336"/>
              <a:gd name="T21" fmla="*/ 2147483647 h 862"/>
              <a:gd name="T22" fmla="*/ 2147483647 w 336"/>
              <a:gd name="T23" fmla="*/ 2147483647 h 862"/>
              <a:gd name="T24" fmla="*/ 2147483647 w 336"/>
              <a:gd name="T25" fmla="*/ 2147483647 h 862"/>
              <a:gd name="T26" fmla="*/ 2147483647 w 336"/>
              <a:gd name="T27" fmla="*/ 2147483647 h 862"/>
              <a:gd name="T28" fmla="*/ 2147483647 w 336"/>
              <a:gd name="T29" fmla="*/ 2147483647 h 862"/>
              <a:gd name="T30" fmla="*/ 2147483647 w 336"/>
              <a:gd name="T31" fmla="*/ 2147483647 h 862"/>
              <a:gd name="T32" fmla="*/ 2147483647 w 336"/>
              <a:gd name="T33" fmla="*/ 2147483647 h 862"/>
              <a:gd name="T34" fmla="*/ 2147483647 w 336"/>
              <a:gd name="T35" fmla="*/ 2147483647 h 862"/>
              <a:gd name="T36" fmla="*/ 2147483647 w 336"/>
              <a:gd name="T37" fmla="*/ 2147483647 h 862"/>
              <a:gd name="T38" fmla="*/ 2147483647 w 336"/>
              <a:gd name="T39" fmla="*/ 2147483647 h 862"/>
              <a:gd name="T40" fmla="*/ 2147483647 w 336"/>
              <a:gd name="T41" fmla="*/ 2147483647 h 862"/>
              <a:gd name="T42" fmla="*/ 2147483647 w 336"/>
              <a:gd name="T43" fmla="*/ 2147483647 h 862"/>
              <a:gd name="T44" fmla="*/ 2147483647 w 336"/>
              <a:gd name="T45" fmla="*/ 2147483647 h 862"/>
              <a:gd name="T46" fmla="*/ 2147483647 w 336"/>
              <a:gd name="T47" fmla="*/ 2147483647 h 862"/>
              <a:gd name="T48" fmla="*/ 0 w 336"/>
              <a:gd name="T49" fmla="*/ 2147483647 h 862"/>
              <a:gd name="T50" fmla="*/ 2147483647 w 336"/>
              <a:gd name="T51" fmla="*/ 0 h 8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36"/>
              <a:gd name="T79" fmla="*/ 0 h 862"/>
              <a:gd name="T80" fmla="*/ 336 w 336"/>
              <a:gd name="T81" fmla="*/ 862 h 86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36" h="862">
                <a:moveTo>
                  <a:pt x="10" y="0"/>
                </a:moveTo>
                <a:lnTo>
                  <a:pt x="64" y="11"/>
                </a:lnTo>
                <a:lnTo>
                  <a:pt x="97" y="32"/>
                </a:lnTo>
                <a:lnTo>
                  <a:pt x="129" y="54"/>
                </a:lnTo>
                <a:lnTo>
                  <a:pt x="162" y="65"/>
                </a:lnTo>
                <a:lnTo>
                  <a:pt x="194" y="65"/>
                </a:lnTo>
                <a:lnTo>
                  <a:pt x="226" y="65"/>
                </a:lnTo>
                <a:lnTo>
                  <a:pt x="270" y="65"/>
                </a:lnTo>
                <a:lnTo>
                  <a:pt x="302" y="65"/>
                </a:lnTo>
                <a:lnTo>
                  <a:pt x="335" y="65"/>
                </a:lnTo>
                <a:lnTo>
                  <a:pt x="335" y="98"/>
                </a:lnTo>
                <a:lnTo>
                  <a:pt x="335" y="131"/>
                </a:lnTo>
                <a:lnTo>
                  <a:pt x="335" y="163"/>
                </a:lnTo>
                <a:lnTo>
                  <a:pt x="335" y="196"/>
                </a:lnTo>
                <a:lnTo>
                  <a:pt x="313" y="818"/>
                </a:lnTo>
                <a:lnTo>
                  <a:pt x="302" y="851"/>
                </a:lnTo>
                <a:lnTo>
                  <a:pt x="270" y="861"/>
                </a:lnTo>
                <a:lnTo>
                  <a:pt x="237" y="861"/>
                </a:lnTo>
                <a:lnTo>
                  <a:pt x="205" y="861"/>
                </a:lnTo>
                <a:lnTo>
                  <a:pt x="172" y="861"/>
                </a:lnTo>
                <a:lnTo>
                  <a:pt x="118" y="861"/>
                </a:lnTo>
                <a:lnTo>
                  <a:pt x="86" y="861"/>
                </a:lnTo>
                <a:lnTo>
                  <a:pt x="43" y="861"/>
                </a:lnTo>
                <a:lnTo>
                  <a:pt x="10" y="851"/>
                </a:lnTo>
                <a:lnTo>
                  <a:pt x="0" y="818"/>
                </a:lnTo>
                <a:lnTo>
                  <a:pt x="10" y="0"/>
                </a:lnTo>
              </a:path>
            </a:pathLst>
          </a:custGeom>
          <a:solidFill>
            <a:schemeClr val="folHlink"/>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9" name="Freeform 33"/>
          <p:cNvSpPr>
            <a:spLocks/>
          </p:cNvSpPr>
          <p:nvPr/>
        </p:nvSpPr>
        <p:spPr bwMode="auto">
          <a:xfrm>
            <a:off x="1158875" y="4133850"/>
            <a:ext cx="277813" cy="111125"/>
          </a:xfrm>
          <a:custGeom>
            <a:avLst/>
            <a:gdLst>
              <a:gd name="T0" fmla="*/ 0 w 207"/>
              <a:gd name="T1" fmla="*/ 2147483647 h 121"/>
              <a:gd name="T2" fmla="*/ 2147483647 w 207"/>
              <a:gd name="T3" fmla="*/ 2147483647 h 121"/>
              <a:gd name="T4" fmla="*/ 2147483647 w 207"/>
              <a:gd name="T5" fmla="*/ 0 h 121"/>
              <a:gd name="T6" fmla="*/ 2147483647 w 207"/>
              <a:gd name="T7" fmla="*/ 2147483647 h 121"/>
              <a:gd name="T8" fmla="*/ 2147483647 w 207"/>
              <a:gd name="T9" fmla="*/ 2147483647 h 121"/>
              <a:gd name="T10" fmla="*/ 2147483647 w 207"/>
              <a:gd name="T11" fmla="*/ 2147483647 h 121"/>
              <a:gd name="T12" fmla="*/ 2147483647 w 207"/>
              <a:gd name="T13" fmla="*/ 2147483647 h 121"/>
              <a:gd name="T14" fmla="*/ 2147483647 w 207"/>
              <a:gd name="T15" fmla="*/ 2147483647 h 121"/>
              <a:gd name="T16" fmla="*/ 2147483647 w 207"/>
              <a:gd name="T17" fmla="*/ 2147483647 h 121"/>
              <a:gd name="T18" fmla="*/ 2147483647 w 207"/>
              <a:gd name="T19" fmla="*/ 2147483647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7"/>
              <a:gd name="T31" fmla="*/ 0 h 121"/>
              <a:gd name="T32" fmla="*/ 207 w 207"/>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7" h="121">
                <a:moveTo>
                  <a:pt x="0" y="33"/>
                </a:moveTo>
                <a:lnTo>
                  <a:pt x="43" y="33"/>
                </a:lnTo>
                <a:lnTo>
                  <a:pt x="87" y="0"/>
                </a:lnTo>
                <a:lnTo>
                  <a:pt x="98" y="33"/>
                </a:lnTo>
                <a:lnTo>
                  <a:pt x="98" y="66"/>
                </a:lnTo>
                <a:lnTo>
                  <a:pt x="129" y="87"/>
                </a:lnTo>
                <a:lnTo>
                  <a:pt x="162" y="76"/>
                </a:lnTo>
                <a:lnTo>
                  <a:pt x="206" y="66"/>
                </a:lnTo>
                <a:lnTo>
                  <a:pt x="151" y="120"/>
                </a:lnTo>
                <a:lnTo>
                  <a:pt x="195"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50" name="Freeform 34"/>
          <p:cNvSpPr>
            <a:spLocks/>
          </p:cNvSpPr>
          <p:nvPr/>
        </p:nvSpPr>
        <p:spPr bwMode="auto">
          <a:xfrm>
            <a:off x="1073150" y="4305300"/>
            <a:ext cx="277813" cy="31750"/>
          </a:xfrm>
          <a:custGeom>
            <a:avLst/>
            <a:gdLst>
              <a:gd name="T0" fmla="*/ 0 w 206"/>
              <a:gd name="T1" fmla="*/ 2147483647 h 33"/>
              <a:gd name="T2" fmla="*/ 2147483647 w 206"/>
              <a:gd name="T3" fmla="*/ 0 h 33"/>
              <a:gd name="T4" fmla="*/ 2147483647 w 206"/>
              <a:gd name="T5" fmla="*/ 2147483647 h 33"/>
              <a:gd name="T6" fmla="*/ 2147483647 w 206"/>
              <a:gd name="T7" fmla="*/ 2147483647 h 33"/>
              <a:gd name="T8" fmla="*/ 2147483647 w 206"/>
              <a:gd name="T9" fmla="*/ 2147483647 h 33"/>
              <a:gd name="T10" fmla="*/ 2147483647 w 206"/>
              <a:gd name="T11" fmla="*/ 2147483647 h 33"/>
              <a:gd name="T12" fmla="*/ 2147483647 w 206"/>
              <a:gd name="T13" fmla="*/ 2147483647 h 33"/>
              <a:gd name="T14" fmla="*/ 2147483647 w 206"/>
              <a:gd name="T15" fmla="*/ 2147483647 h 33"/>
              <a:gd name="T16" fmla="*/ 0 60000 65536"/>
              <a:gd name="T17" fmla="*/ 0 60000 65536"/>
              <a:gd name="T18" fmla="*/ 0 60000 65536"/>
              <a:gd name="T19" fmla="*/ 0 60000 65536"/>
              <a:gd name="T20" fmla="*/ 0 60000 65536"/>
              <a:gd name="T21" fmla="*/ 0 60000 65536"/>
              <a:gd name="T22" fmla="*/ 0 60000 65536"/>
              <a:gd name="T23" fmla="*/ 0 60000 65536"/>
              <a:gd name="T24" fmla="*/ 0 w 206"/>
              <a:gd name="T25" fmla="*/ 0 h 33"/>
              <a:gd name="T26" fmla="*/ 206 w 206"/>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6" h="33">
                <a:moveTo>
                  <a:pt x="0" y="10"/>
                </a:moveTo>
                <a:lnTo>
                  <a:pt x="43" y="0"/>
                </a:lnTo>
                <a:lnTo>
                  <a:pt x="75" y="21"/>
                </a:lnTo>
                <a:lnTo>
                  <a:pt x="107" y="21"/>
                </a:lnTo>
                <a:lnTo>
                  <a:pt x="140" y="21"/>
                </a:lnTo>
                <a:lnTo>
                  <a:pt x="172" y="21"/>
                </a:lnTo>
                <a:lnTo>
                  <a:pt x="205" y="32"/>
                </a:lnTo>
                <a:lnTo>
                  <a:pt x="194" y="2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51" name="Freeform 35"/>
          <p:cNvSpPr>
            <a:spLocks/>
          </p:cNvSpPr>
          <p:nvPr/>
        </p:nvSpPr>
        <p:spPr bwMode="auto">
          <a:xfrm>
            <a:off x="1042988" y="4506913"/>
            <a:ext cx="409575" cy="112712"/>
          </a:xfrm>
          <a:custGeom>
            <a:avLst/>
            <a:gdLst>
              <a:gd name="T0" fmla="*/ 0 w 304"/>
              <a:gd name="T1" fmla="*/ 2147483647 h 121"/>
              <a:gd name="T2" fmla="*/ 2147483647 w 304"/>
              <a:gd name="T3" fmla="*/ 2147483647 h 121"/>
              <a:gd name="T4" fmla="*/ 2147483647 w 304"/>
              <a:gd name="T5" fmla="*/ 0 h 121"/>
              <a:gd name="T6" fmla="*/ 2147483647 w 304"/>
              <a:gd name="T7" fmla="*/ 2147483647 h 121"/>
              <a:gd name="T8" fmla="*/ 2147483647 w 304"/>
              <a:gd name="T9" fmla="*/ 2147483647 h 121"/>
              <a:gd name="T10" fmla="*/ 2147483647 w 304"/>
              <a:gd name="T11" fmla="*/ 2147483647 h 121"/>
              <a:gd name="T12" fmla="*/ 2147483647 w 304"/>
              <a:gd name="T13" fmla="*/ 2147483647 h 121"/>
              <a:gd name="T14" fmla="*/ 2147483647 w 304"/>
              <a:gd name="T15" fmla="*/ 2147483647 h 121"/>
              <a:gd name="T16" fmla="*/ 2147483647 w 304"/>
              <a:gd name="T17" fmla="*/ 2147483647 h 121"/>
              <a:gd name="T18" fmla="*/ 2147483647 w 304"/>
              <a:gd name="T19" fmla="*/ 2147483647 h 121"/>
              <a:gd name="T20" fmla="*/ 2147483647 w 304"/>
              <a:gd name="T21" fmla="*/ 2147483647 h 121"/>
              <a:gd name="T22" fmla="*/ 2147483647 w 304"/>
              <a:gd name="T23" fmla="*/ 2147483647 h 121"/>
              <a:gd name="T24" fmla="*/ 2147483647 w 304"/>
              <a:gd name="T25" fmla="*/ 2147483647 h 121"/>
              <a:gd name="T26" fmla="*/ 2147483647 w 304"/>
              <a:gd name="T27" fmla="*/ 2147483647 h 121"/>
              <a:gd name="T28" fmla="*/ 2147483647 w 304"/>
              <a:gd name="T29" fmla="*/ 2147483647 h 121"/>
              <a:gd name="T30" fmla="*/ 2147483647 w 304"/>
              <a:gd name="T31" fmla="*/ 2147483647 h 121"/>
              <a:gd name="T32" fmla="*/ 2147483647 w 304"/>
              <a:gd name="T33" fmla="*/ 2147483647 h 121"/>
              <a:gd name="T34" fmla="*/ 2147483647 w 304"/>
              <a:gd name="T35" fmla="*/ 2147483647 h 121"/>
              <a:gd name="T36" fmla="*/ 2147483647 w 304"/>
              <a:gd name="T37" fmla="*/ 2147483647 h 121"/>
              <a:gd name="T38" fmla="*/ 2147483647 w 304"/>
              <a:gd name="T39" fmla="*/ 2147483647 h 121"/>
              <a:gd name="T40" fmla="*/ 2147483647 w 304"/>
              <a:gd name="T41" fmla="*/ 2147483647 h 121"/>
              <a:gd name="T42" fmla="*/ 2147483647 w 304"/>
              <a:gd name="T43" fmla="*/ 2147483647 h 1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4"/>
              <a:gd name="T67" fmla="*/ 0 h 121"/>
              <a:gd name="T68" fmla="*/ 304 w 304"/>
              <a:gd name="T69" fmla="*/ 121 h 12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4" h="121">
                <a:moveTo>
                  <a:pt x="0" y="32"/>
                </a:moveTo>
                <a:lnTo>
                  <a:pt x="43" y="32"/>
                </a:lnTo>
                <a:lnTo>
                  <a:pt x="65" y="0"/>
                </a:lnTo>
                <a:lnTo>
                  <a:pt x="65" y="32"/>
                </a:lnTo>
                <a:lnTo>
                  <a:pt x="97" y="32"/>
                </a:lnTo>
                <a:lnTo>
                  <a:pt x="129" y="32"/>
                </a:lnTo>
                <a:lnTo>
                  <a:pt x="162" y="32"/>
                </a:lnTo>
                <a:lnTo>
                  <a:pt x="129" y="22"/>
                </a:lnTo>
                <a:lnTo>
                  <a:pt x="97" y="65"/>
                </a:lnTo>
                <a:lnTo>
                  <a:pt x="86" y="98"/>
                </a:lnTo>
                <a:lnTo>
                  <a:pt x="204" y="120"/>
                </a:lnTo>
                <a:lnTo>
                  <a:pt x="248" y="98"/>
                </a:lnTo>
                <a:lnTo>
                  <a:pt x="292" y="65"/>
                </a:lnTo>
                <a:lnTo>
                  <a:pt x="303" y="32"/>
                </a:lnTo>
                <a:lnTo>
                  <a:pt x="303" y="76"/>
                </a:lnTo>
                <a:lnTo>
                  <a:pt x="281" y="22"/>
                </a:lnTo>
                <a:lnTo>
                  <a:pt x="226" y="32"/>
                </a:lnTo>
                <a:lnTo>
                  <a:pt x="184" y="54"/>
                </a:lnTo>
                <a:lnTo>
                  <a:pt x="173" y="87"/>
                </a:lnTo>
                <a:lnTo>
                  <a:pt x="194" y="54"/>
                </a:lnTo>
                <a:lnTo>
                  <a:pt x="194" y="98"/>
                </a:lnTo>
                <a:lnTo>
                  <a:pt x="54" y="1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52" name="Arc 36"/>
          <p:cNvSpPr>
            <a:spLocks/>
          </p:cNvSpPr>
          <p:nvPr/>
        </p:nvSpPr>
        <p:spPr bwMode="auto">
          <a:xfrm rot="-2520000">
            <a:off x="1441450" y="2381250"/>
            <a:ext cx="304800" cy="212725"/>
          </a:xfrm>
          <a:custGeom>
            <a:avLst/>
            <a:gdLst>
              <a:gd name="T0" fmla="*/ 0 w 26155"/>
              <a:gd name="T1" fmla="*/ 600337535 h 21600"/>
              <a:gd name="T2" fmla="*/ 2147483647 w 26155"/>
              <a:gd name="T3" fmla="*/ 2147483647 h 21600"/>
              <a:gd name="T4" fmla="*/ 2147483647 w 26155"/>
              <a:gd name="T5" fmla="*/ 2147483647 h 21600"/>
              <a:gd name="T6" fmla="*/ 0 60000 65536"/>
              <a:gd name="T7" fmla="*/ 0 60000 65536"/>
              <a:gd name="T8" fmla="*/ 0 60000 65536"/>
              <a:gd name="T9" fmla="*/ 0 w 26155"/>
              <a:gd name="T10" fmla="*/ 0 h 21600"/>
              <a:gd name="T11" fmla="*/ 26155 w 26155"/>
              <a:gd name="T12" fmla="*/ 21600 h 21600"/>
            </a:gdLst>
            <a:ahLst/>
            <a:cxnLst>
              <a:cxn ang="T6">
                <a:pos x="T0" y="T1"/>
              </a:cxn>
              <a:cxn ang="T7">
                <a:pos x="T2" y="T3"/>
              </a:cxn>
              <a:cxn ang="T8">
                <a:pos x="T4" y="T5"/>
              </a:cxn>
            </a:cxnLst>
            <a:rect l="T9" t="T10" r="T11" b="T12"/>
            <a:pathLst>
              <a:path w="26155" h="21600" fill="none" extrusionOk="0">
                <a:moveTo>
                  <a:pt x="-1" y="657"/>
                </a:moveTo>
                <a:cubicBezTo>
                  <a:pt x="1729" y="220"/>
                  <a:pt x="3506" y="-1"/>
                  <a:pt x="5290" y="0"/>
                </a:cubicBezTo>
                <a:cubicBezTo>
                  <a:pt x="15068" y="0"/>
                  <a:pt x="23627" y="6569"/>
                  <a:pt x="26155" y="16014"/>
                </a:cubicBezTo>
              </a:path>
              <a:path w="26155" h="21600" stroke="0" extrusionOk="0">
                <a:moveTo>
                  <a:pt x="-1" y="657"/>
                </a:moveTo>
                <a:cubicBezTo>
                  <a:pt x="1729" y="220"/>
                  <a:pt x="3506" y="-1"/>
                  <a:pt x="5290" y="0"/>
                </a:cubicBezTo>
                <a:cubicBezTo>
                  <a:pt x="15068" y="0"/>
                  <a:pt x="23627" y="6569"/>
                  <a:pt x="26155" y="16014"/>
                </a:cubicBezTo>
                <a:lnTo>
                  <a:pt x="5290" y="21600"/>
                </a:lnTo>
                <a:lnTo>
                  <a:pt x="-1" y="65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wrap="none" anchor="ctr"/>
          <a:lstStyle/>
          <a:p>
            <a:endParaRPr lang="sr-Cyrl-RS"/>
          </a:p>
        </p:txBody>
      </p:sp>
      <p:sp>
        <p:nvSpPr>
          <p:cNvPr id="14353" name="Freeform 37"/>
          <p:cNvSpPr>
            <a:spLocks/>
          </p:cNvSpPr>
          <p:nvPr/>
        </p:nvSpPr>
        <p:spPr bwMode="auto">
          <a:xfrm>
            <a:off x="1682750" y="3486150"/>
            <a:ext cx="206375" cy="354013"/>
          </a:xfrm>
          <a:custGeom>
            <a:avLst/>
            <a:gdLst>
              <a:gd name="T0" fmla="*/ 0 w 153"/>
              <a:gd name="T1" fmla="*/ 0 h 383"/>
              <a:gd name="T2" fmla="*/ 2147483647 w 153"/>
              <a:gd name="T3" fmla="*/ 2147483647 h 383"/>
              <a:gd name="T4" fmla="*/ 2147483647 w 153"/>
              <a:gd name="T5" fmla="*/ 2147483647 h 383"/>
              <a:gd name="T6" fmla="*/ 2147483647 w 153"/>
              <a:gd name="T7" fmla="*/ 2147483647 h 383"/>
              <a:gd name="T8" fmla="*/ 2147483647 w 153"/>
              <a:gd name="T9" fmla="*/ 2147483647 h 383"/>
              <a:gd name="T10" fmla="*/ 2147483647 w 153"/>
              <a:gd name="T11" fmla="*/ 2147483647 h 383"/>
              <a:gd name="T12" fmla="*/ 2147483647 w 153"/>
              <a:gd name="T13" fmla="*/ 2147483647 h 383"/>
              <a:gd name="T14" fmla="*/ 2147483647 w 153"/>
              <a:gd name="T15" fmla="*/ 2147483647 h 383"/>
              <a:gd name="T16" fmla="*/ 2147483647 w 153"/>
              <a:gd name="T17" fmla="*/ 2147483647 h 383"/>
              <a:gd name="T18" fmla="*/ 2147483647 w 153"/>
              <a:gd name="T19" fmla="*/ 2147483647 h 383"/>
              <a:gd name="T20" fmla="*/ 2147483647 w 153"/>
              <a:gd name="T21" fmla="*/ 2147483647 h 383"/>
              <a:gd name="T22" fmla="*/ 2147483647 w 153"/>
              <a:gd name="T23" fmla="*/ 2147483647 h 383"/>
              <a:gd name="T24" fmla="*/ 2147483647 w 153"/>
              <a:gd name="T25" fmla="*/ 2147483647 h 383"/>
              <a:gd name="T26" fmla="*/ 2147483647 w 153"/>
              <a:gd name="T27" fmla="*/ 2147483647 h 383"/>
              <a:gd name="T28" fmla="*/ 2147483647 w 153"/>
              <a:gd name="T29" fmla="*/ 2147483647 h 383"/>
              <a:gd name="T30" fmla="*/ 2147483647 w 153"/>
              <a:gd name="T31" fmla="*/ 2147483647 h 383"/>
              <a:gd name="T32" fmla="*/ 0 w 153"/>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383"/>
              <a:gd name="T53" fmla="*/ 153 w 153"/>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383">
                <a:moveTo>
                  <a:pt x="0" y="0"/>
                </a:moveTo>
                <a:lnTo>
                  <a:pt x="43" y="22"/>
                </a:lnTo>
                <a:lnTo>
                  <a:pt x="64" y="55"/>
                </a:lnTo>
                <a:lnTo>
                  <a:pt x="86" y="88"/>
                </a:lnTo>
                <a:lnTo>
                  <a:pt x="97" y="120"/>
                </a:lnTo>
                <a:lnTo>
                  <a:pt x="130" y="153"/>
                </a:lnTo>
                <a:lnTo>
                  <a:pt x="141" y="186"/>
                </a:lnTo>
                <a:lnTo>
                  <a:pt x="141" y="219"/>
                </a:lnTo>
                <a:lnTo>
                  <a:pt x="152" y="251"/>
                </a:lnTo>
                <a:lnTo>
                  <a:pt x="152" y="284"/>
                </a:lnTo>
                <a:lnTo>
                  <a:pt x="152" y="317"/>
                </a:lnTo>
                <a:lnTo>
                  <a:pt x="152" y="350"/>
                </a:lnTo>
                <a:lnTo>
                  <a:pt x="152" y="382"/>
                </a:lnTo>
                <a:lnTo>
                  <a:pt x="108" y="230"/>
                </a:lnTo>
                <a:lnTo>
                  <a:pt x="108" y="153"/>
                </a:lnTo>
                <a:lnTo>
                  <a:pt x="75" y="99"/>
                </a:lnTo>
                <a:lnTo>
                  <a:pt x="0"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54" name="Freeform 38"/>
          <p:cNvSpPr>
            <a:spLocks/>
          </p:cNvSpPr>
          <p:nvPr/>
        </p:nvSpPr>
        <p:spPr bwMode="auto">
          <a:xfrm>
            <a:off x="1784350" y="4333875"/>
            <a:ext cx="220663" cy="777875"/>
          </a:xfrm>
          <a:custGeom>
            <a:avLst/>
            <a:gdLst>
              <a:gd name="T0" fmla="*/ 2147483647 w 163"/>
              <a:gd name="T1" fmla="*/ 0 h 841"/>
              <a:gd name="T2" fmla="*/ 2147483647 w 163"/>
              <a:gd name="T3" fmla="*/ 2147483647 h 841"/>
              <a:gd name="T4" fmla="*/ 2147483647 w 163"/>
              <a:gd name="T5" fmla="*/ 2147483647 h 841"/>
              <a:gd name="T6" fmla="*/ 2147483647 w 163"/>
              <a:gd name="T7" fmla="*/ 2147483647 h 841"/>
              <a:gd name="T8" fmla="*/ 2147483647 w 163"/>
              <a:gd name="T9" fmla="*/ 2147483647 h 841"/>
              <a:gd name="T10" fmla="*/ 2147483647 w 163"/>
              <a:gd name="T11" fmla="*/ 2147483647 h 841"/>
              <a:gd name="T12" fmla="*/ 2147483647 w 163"/>
              <a:gd name="T13" fmla="*/ 2147483647 h 841"/>
              <a:gd name="T14" fmla="*/ 0 w 163"/>
              <a:gd name="T15" fmla="*/ 2147483647 h 841"/>
              <a:gd name="T16" fmla="*/ 2147483647 w 163"/>
              <a:gd name="T17" fmla="*/ 2147483647 h 841"/>
              <a:gd name="T18" fmla="*/ 2147483647 w 163"/>
              <a:gd name="T19" fmla="*/ 2147483647 h 841"/>
              <a:gd name="T20" fmla="*/ 2147483647 w 163"/>
              <a:gd name="T21" fmla="*/ 2147483647 h 841"/>
              <a:gd name="T22" fmla="*/ 2147483647 w 163"/>
              <a:gd name="T23" fmla="*/ 2147483647 h 841"/>
              <a:gd name="T24" fmla="*/ 2147483647 w 163"/>
              <a:gd name="T25" fmla="*/ 2147483647 h 841"/>
              <a:gd name="T26" fmla="*/ 2147483647 w 163"/>
              <a:gd name="T27" fmla="*/ 0 h 8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3"/>
              <a:gd name="T43" fmla="*/ 0 h 841"/>
              <a:gd name="T44" fmla="*/ 163 w 163"/>
              <a:gd name="T45" fmla="*/ 841 h 8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3" h="841">
                <a:moveTo>
                  <a:pt x="162" y="0"/>
                </a:moveTo>
                <a:lnTo>
                  <a:pt x="162" y="207"/>
                </a:lnTo>
                <a:lnTo>
                  <a:pt x="162" y="414"/>
                </a:lnTo>
                <a:lnTo>
                  <a:pt x="162" y="654"/>
                </a:lnTo>
                <a:lnTo>
                  <a:pt x="162" y="753"/>
                </a:lnTo>
                <a:lnTo>
                  <a:pt x="151" y="807"/>
                </a:lnTo>
                <a:lnTo>
                  <a:pt x="96" y="807"/>
                </a:lnTo>
                <a:lnTo>
                  <a:pt x="0" y="840"/>
                </a:lnTo>
                <a:lnTo>
                  <a:pt x="76" y="774"/>
                </a:lnTo>
                <a:lnTo>
                  <a:pt x="107" y="720"/>
                </a:lnTo>
                <a:lnTo>
                  <a:pt x="107" y="556"/>
                </a:lnTo>
                <a:lnTo>
                  <a:pt x="107" y="360"/>
                </a:lnTo>
                <a:lnTo>
                  <a:pt x="107" y="327"/>
                </a:lnTo>
                <a:lnTo>
                  <a:pt x="162"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55" name="Freeform 39"/>
          <p:cNvSpPr>
            <a:spLocks/>
          </p:cNvSpPr>
          <p:nvPr/>
        </p:nvSpPr>
        <p:spPr bwMode="auto">
          <a:xfrm>
            <a:off x="1654175" y="2579688"/>
            <a:ext cx="46038" cy="827087"/>
          </a:xfrm>
          <a:custGeom>
            <a:avLst/>
            <a:gdLst>
              <a:gd name="T0" fmla="*/ 0 w 33"/>
              <a:gd name="T1" fmla="*/ 0 h 895"/>
              <a:gd name="T2" fmla="*/ 0 w 33"/>
              <a:gd name="T3" fmla="*/ 2147483647 h 895"/>
              <a:gd name="T4" fmla="*/ 0 w 33"/>
              <a:gd name="T5" fmla="*/ 2147483647 h 895"/>
              <a:gd name="T6" fmla="*/ 0 w 33"/>
              <a:gd name="T7" fmla="*/ 2147483647 h 895"/>
              <a:gd name="T8" fmla="*/ 0 w 33"/>
              <a:gd name="T9" fmla="*/ 2147483647 h 895"/>
              <a:gd name="T10" fmla="*/ 0 w 33"/>
              <a:gd name="T11" fmla="*/ 2147483647 h 895"/>
              <a:gd name="T12" fmla="*/ 0 w 33"/>
              <a:gd name="T13" fmla="*/ 2147483647 h 895"/>
              <a:gd name="T14" fmla="*/ 0 w 33"/>
              <a:gd name="T15" fmla="*/ 2147483647 h 895"/>
              <a:gd name="T16" fmla="*/ 0 w 33"/>
              <a:gd name="T17" fmla="*/ 2147483647 h 895"/>
              <a:gd name="T18" fmla="*/ 0 w 33"/>
              <a:gd name="T19" fmla="*/ 2147483647 h 895"/>
              <a:gd name="T20" fmla="*/ 0 w 33"/>
              <a:gd name="T21" fmla="*/ 2147483647 h 895"/>
              <a:gd name="T22" fmla="*/ 0 w 33"/>
              <a:gd name="T23" fmla="*/ 2147483647 h 895"/>
              <a:gd name="T24" fmla="*/ 0 w 33"/>
              <a:gd name="T25" fmla="*/ 2147483647 h 895"/>
              <a:gd name="T26" fmla="*/ 0 w 33"/>
              <a:gd name="T27" fmla="*/ 2147483647 h 895"/>
              <a:gd name="T28" fmla="*/ 0 w 33"/>
              <a:gd name="T29" fmla="*/ 2147483647 h 895"/>
              <a:gd name="T30" fmla="*/ 0 w 33"/>
              <a:gd name="T31" fmla="*/ 2147483647 h 895"/>
              <a:gd name="T32" fmla="*/ 0 w 33"/>
              <a:gd name="T33" fmla="*/ 2147483647 h 895"/>
              <a:gd name="T34" fmla="*/ 0 w 33"/>
              <a:gd name="T35" fmla="*/ 2147483647 h 895"/>
              <a:gd name="T36" fmla="*/ 0 w 33"/>
              <a:gd name="T37" fmla="*/ 2147483647 h 895"/>
              <a:gd name="T38" fmla="*/ 0 w 33"/>
              <a:gd name="T39" fmla="*/ 2147483647 h 895"/>
              <a:gd name="T40" fmla="*/ 0 w 33"/>
              <a:gd name="T41" fmla="*/ 2147483647 h 895"/>
              <a:gd name="T42" fmla="*/ 0 w 33"/>
              <a:gd name="T43" fmla="*/ 2147483647 h 895"/>
              <a:gd name="T44" fmla="*/ 0 w 33"/>
              <a:gd name="T45" fmla="*/ 2147483647 h 895"/>
              <a:gd name="T46" fmla="*/ 0 w 33"/>
              <a:gd name="T47" fmla="*/ 2147483647 h 895"/>
              <a:gd name="T48" fmla="*/ 0 w 33"/>
              <a:gd name="T49" fmla="*/ 2147483647 h 895"/>
              <a:gd name="T50" fmla="*/ 2147483647 w 33"/>
              <a:gd name="T51" fmla="*/ 2147483647 h 895"/>
              <a:gd name="T52" fmla="*/ 2147483647 w 33"/>
              <a:gd name="T53" fmla="*/ 2147483647 h 895"/>
              <a:gd name="T54" fmla="*/ 2147483647 w 33"/>
              <a:gd name="T55" fmla="*/ 2147483647 h 895"/>
              <a:gd name="T56" fmla="*/ 2147483647 w 33"/>
              <a:gd name="T57" fmla="*/ 2147483647 h 895"/>
              <a:gd name="T58" fmla="*/ 2147483647 w 33"/>
              <a:gd name="T59" fmla="*/ 2147483647 h 895"/>
              <a:gd name="T60" fmla="*/ 2147483647 w 33"/>
              <a:gd name="T61" fmla="*/ 2147483647 h 895"/>
              <a:gd name="T62" fmla="*/ 2147483647 w 33"/>
              <a:gd name="T63" fmla="*/ 2147483647 h 895"/>
              <a:gd name="T64" fmla="*/ 2147483647 w 33"/>
              <a:gd name="T65" fmla="*/ 2147483647 h 895"/>
              <a:gd name="T66" fmla="*/ 2147483647 w 33"/>
              <a:gd name="T67" fmla="*/ 2147483647 h 895"/>
              <a:gd name="T68" fmla="*/ 2147483647 w 33"/>
              <a:gd name="T69" fmla="*/ 2147483647 h 895"/>
              <a:gd name="T70" fmla="*/ 2147483647 w 33"/>
              <a:gd name="T71" fmla="*/ 2147483647 h 895"/>
              <a:gd name="T72" fmla="*/ 2147483647 w 33"/>
              <a:gd name="T73" fmla="*/ 2147483647 h 895"/>
              <a:gd name="T74" fmla="*/ 2147483647 w 33"/>
              <a:gd name="T75" fmla="*/ 2147483647 h 895"/>
              <a:gd name="T76" fmla="*/ 2147483647 w 33"/>
              <a:gd name="T77" fmla="*/ 2147483647 h 895"/>
              <a:gd name="T78" fmla="*/ 2147483647 w 33"/>
              <a:gd name="T79" fmla="*/ 2147483647 h 895"/>
              <a:gd name="T80" fmla="*/ 2147483647 w 33"/>
              <a:gd name="T81" fmla="*/ 2147483647 h 895"/>
              <a:gd name="T82" fmla="*/ 2147483647 w 33"/>
              <a:gd name="T83" fmla="*/ 2147483647 h 895"/>
              <a:gd name="T84" fmla="*/ 2147483647 w 33"/>
              <a:gd name="T85" fmla="*/ 2147483647 h 895"/>
              <a:gd name="T86" fmla="*/ 2147483647 w 33"/>
              <a:gd name="T87" fmla="*/ 2147483647 h 895"/>
              <a:gd name="T88" fmla="*/ 2147483647 w 33"/>
              <a:gd name="T89" fmla="*/ 2147483647 h 895"/>
              <a:gd name="T90" fmla="*/ 2147483647 w 33"/>
              <a:gd name="T91" fmla="*/ 2147483647 h 895"/>
              <a:gd name="T92" fmla="*/ 2147483647 w 33"/>
              <a:gd name="T93" fmla="*/ 2147483647 h 895"/>
              <a:gd name="T94" fmla="*/ 2147483647 w 33"/>
              <a:gd name="T95" fmla="*/ 2147483647 h 895"/>
              <a:gd name="T96" fmla="*/ 2147483647 w 33"/>
              <a:gd name="T97" fmla="*/ 2147483647 h 895"/>
              <a:gd name="T98" fmla="*/ 2147483647 w 33"/>
              <a:gd name="T99" fmla="*/ 2147483647 h 895"/>
              <a:gd name="T100" fmla="*/ 0 w 33"/>
              <a:gd name="T101" fmla="*/ 0 h 8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3"/>
              <a:gd name="T154" fmla="*/ 0 h 895"/>
              <a:gd name="T155" fmla="*/ 33 w 33"/>
              <a:gd name="T156" fmla="*/ 895 h 8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3" h="895">
                <a:moveTo>
                  <a:pt x="0" y="0"/>
                </a:moveTo>
                <a:lnTo>
                  <a:pt x="0" y="65"/>
                </a:lnTo>
                <a:lnTo>
                  <a:pt x="0" y="109"/>
                </a:lnTo>
                <a:lnTo>
                  <a:pt x="0" y="152"/>
                </a:lnTo>
                <a:lnTo>
                  <a:pt x="0" y="185"/>
                </a:lnTo>
                <a:lnTo>
                  <a:pt x="0" y="218"/>
                </a:lnTo>
                <a:lnTo>
                  <a:pt x="0" y="261"/>
                </a:lnTo>
                <a:lnTo>
                  <a:pt x="0" y="294"/>
                </a:lnTo>
                <a:lnTo>
                  <a:pt x="0" y="327"/>
                </a:lnTo>
                <a:lnTo>
                  <a:pt x="0" y="360"/>
                </a:lnTo>
                <a:lnTo>
                  <a:pt x="0" y="392"/>
                </a:lnTo>
                <a:lnTo>
                  <a:pt x="0" y="425"/>
                </a:lnTo>
                <a:lnTo>
                  <a:pt x="0" y="458"/>
                </a:lnTo>
                <a:lnTo>
                  <a:pt x="0" y="491"/>
                </a:lnTo>
                <a:lnTo>
                  <a:pt x="0" y="523"/>
                </a:lnTo>
                <a:lnTo>
                  <a:pt x="0" y="556"/>
                </a:lnTo>
                <a:lnTo>
                  <a:pt x="0" y="600"/>
                </a:lnTo>
                <a:lnTo>
                  <a:pt x="0" y="643"/>
                </a:lnTo>
                <a:lnTo>
                  <a:pt x="0" y="676"/>
                </a:lnTo>
                <a:lnTo>
                  <a:pt x="0" y="709"/>
                </a:lnTo>
                <a:lnTo>
                  <a:pt x="0" y="741"/>
                </a:lnTo>
                <a:lnTo>
                  <a:pt x="0" y="785"/>
                </a:lnTo>
                <a:lnTo>
                  <a:pt x="0" y="818"/>
                </a:lnTo>
                <a:lnTo>
                  <a:pt x="0" y="851"/>
                </a:lnTo>
                <a:lnTo>
                  <a:pt x="0" y="883"/>
                </a:lnTo>
                <a:lnTo>
                  <a:pt x="32" y="894"/>
                </a:lnTo>
                <a:lnTo>
                  <a:pt x="32" y="861"/>
                </a:lnTo>
                <a:lnTo>
                  <a:pt x="32" y="829"/>
                </a:lnTo>
                <a:lnTo>
                  <a:pt x="32" y="796"/>
                </a:lnTo>
                <a:lnTo>
                  <a:pt x="32" y="763"/>
                </a:lnTo>
                <a:lnTo>
                  <a:pt x="32" y="731"/>
                </a:lnTo>
                <a:lnTo>
                  <a:pt x="32" y="698"/>
                </a:lnTo>
                <a:lnTo>
                  <a:pt x="32" y="665"/>
                </a:lnTo>
                <a:lnTo>
                  <a:pt x="32" y="632"/>
                </a:lnTo>
                <a:lnTo>
                  <a:pt x="32" y="600"/>
                </a:lnTo>
                <a:lnTo>
                  <a:pt x="32" y="567"/>
                </a:lnTo>
                <a:lnTo>
                  <a:pt x="32" y="534"/>
                </a:lnTo>
                <a:lnTo>
                  <a:pt x="32" y="501"/>
                </a:lnTo>
                <a:lnTo>
                  <a:pt x="32" y="458"/>
                </a:lnTo>
                <a:lnTo>
                  <a:pt x="32" y="425"/>
                </a:lnTo>
                <a:lnTo>
                  <a:pt x="32" y="392"/>
                </a:lnTo>
                <a:lnTo>
                  <a:pt x="32" y="360"/>
                </a:lnTo>
                <a:lnTo>
                  <a:pt x="21" y="327"/>
                </a:lnTo>
                <a:lnTo>
                  <a:pt x="21" y="294"/>
                </a:lnTo>
                <a:lnTo>
                  <a:pt x="21" y="261"/>
                </a:lnTo>
                <a:lnTo>
                  <a:pt x="21" y="229"/>
                </a:lnTo>
                <a:lnTo>
                  <a:pt x="21" y="196"/>
                </a:lnTo>
                <a:lnTo>
                  <a:pt x="21" y="163"/>
                </a:lnTo>
                <a:lnTo>
                  <a:pt x="21" y="131"/>
                </a:lnTo>
                <a:lnTo>
                  <a:pt x="10" y="98"/>
                </a:lnTo>
                <a:lnTo>
                  <a:pt x="0"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56" name="Rectangle 40"/>
          <p:cNvSpPr>
            <a:spLocks noChangeArrowheads="1"/>
          </p:cNvSpPr>
          <p:nvPr/>
        </p:nvSpPr>
        <p:spPr bwMode="auto">
          <a:xfrm>
            <a:off x="2297113" y="4048125"/>
            <a:ext cx="1841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lIns="92075" tIns="46038" rIns="92075" bIns="46038">
            <a:spAutoFit/>
          </a:bodyPr>
          <a:lstStyle/>
          <a:p>
            <a:pPr defTabSz="762000"/>
            <a:endParaRPr lang="en-US" sz="2800"/>
          </a:p>
          <a:p>
            <a:pPr defTabSz="762000"/>
            <a:endParaRPr lang="en-US" sz="2800"/>
          </a:p>
        </p:txBody>
      </p:sp>
      <p:sp>
        <p:nvSpPr>
          <p:cNvPr id="14357" name="Rectangle 41"/>
          <p:cNvSpPr>
            <a:spLocks noChangeArrowheads="1"/>
          </p:cNvSpPr>
          <p:nvPr/>
        </p:nvSpPr>
        <p:spPr bwMode="auto">
          <a:xfrm>
            <a:off x="971550" y="3963988"/>
            <a:ext cx="80963" cy="703262"/>
          </a:xfrm>
          <a:prstGeom prst="rect">
            <a:avLst/>
          </a:prstGeom>
          <a:solidFill>
            <a:schemeClr val="bg1"/>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p>
            <a:endParaRPr lang="en-US"/>
          </a:p>
        </p:txBody>
      </p:sp>
      <p:sp>
        <p:nvSpPr>
          <p:cNvPr id="14358" name="Line 42"/>
          <p:cNvSpPr>
            <a:spLocks noChangeShapeType="1"/>
          </p:cNvSpPr>
          <p:nvPr/>
        </p:nvSpPr>
        <p:spPr bwMode="auto">
          <a:xfrm>
            <a:off x="1720850" y="2438400"/>
            <a:ext cx="28575" cy="50323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0">
                <a:solidFill>
                  <a:srgbClr val="000000"/>
                </a:solidFill>
                <a:round/>
                <a:headEnd type="none" w="sm" len="sm"/>
                <a:tailEnd type="none" w="sm" len="sm"/>
              </a14:hiddenLine>
            </a:ext>
          </a:extLst>
        </p:spPr>
        <p:txBody>
          <a:bodyPr wrap="none" anchor="ctr"/>
          <a:lstStyle/>
          <a:p>
            <a:endParaRPr lang="sr-Cyrl-RS"/>
          </a:p>
        </p:txBody>
      </p:sp>
      <p:sp>
        <p:nvSpPr>
          <p:cNvPr id="30" name="Curved Right Arrow 29"/>
          <p:cNvSpPr/>
          <p:nvPr/>
        </p:nvSpPr>
        <p:spPr>
          <a:xfrm>
            <a:off x="3714750" y="3840163"/>
            <a:ext cx="1000125" cy="12160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315871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81317">
                                            <p:txEl>
                                              <p:pRg st="3" end="3"/>
                                            </p:txEl>
                                          </p:spTgt>
                                        </p:tgtEl>
                                        <p:attrNameLst>
                                          <p:attrName>style.visibility</p:attrName>
                                        </p:attrNameLst>
                                      </p:cBhvr>
                                      <p:to>
                                        <p:strVal val="visible"/>
                                      </p:to>
                                    </p:set>
                                    <p:animEffect transition="in" filter="wipe(left)">
                                      <p:cBhvr>
                                        <p:cTn id="7" dur="500"/>
                                        <p:tgtEl>
                                          <p:spTgt spid="781317">
                                            <p:txEl>
                                              <p:pRg st="3" end="3"/>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81317">
                                            <p:txEl>
                                              <p:pRg st="4" end="4"/>
                                            </p:txEl>
                                          </p:spTgt>
                                        </p:tgtEl>
                                        <p:attrNameLst>
                                          <p:attrName>style.visibility</p:attrName>
                                        </p:attrNameLst>
                                      </p:cBhvr>
                                      <p:to>
                                        <p:strVal val="visible"/>
                                      </p:to>
                                    </p:set>
                                    <p:animEffect transition="in" filter="wipe(left)">
                                      <p:cBhvr>
                                        <p:cTn id="11" dur="500"/>
                                        <p:tgtEl>
                                          <p:spTgt spid="7813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17"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755650" y="333375"/>
            <a:ext cx="8077200" cy="657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Cyrl-BA" sz="3600" b="1" dirty="0" smtClean="0">
                <a:latin typeface="Garamond" pitchFamily="18" charset="0"/>
              </a:rPr>
              <a:t>Бруто производ</a:t>
            </a:r>
            <a:endParaRPr lang="sr-Latn-CS" sz="3600" b="1" dirty="0">
              <a:latin typeface="Garamond" pitchFamily="18" charset="0"/>
            </a:endParaRPr>
          </a:p>
          <a:p>
            <a:pPr algn="ctr">
              <a:lnSpc>
                <a:spcPct val="50000"/>
              </a:lnSpc>
            </a:pPr>
            <a:endParaRPr lang="sr-Latn-CS" sz="3600" b="1" dirty="0">
              <a:solidFill>
                <a:srgbClr val="D18407"/>
              </a:solidFill>
              <a:latin typeface="Garamond" pitchFamily="18" charset="0"/>
            </a:endParaRPr>
          </a:p>
          <a:p>
            <a:pPr>
              <a:lnSpc>
                <a:spcPct val="30000"/>
              </a:lnSpc>
            </a:pPr>
            <a:endParaRPr lang="sr-Latn-CS" sz="2400" b="1" dirty="0">
              <a:solidFill>
                <a:schemeClr val="tx2"/>
              </a:solidFill>
              <a:latin typeface="Garamond" pitchFamily="18" charset="0"/>
            </a:endParaRPr>
          </a:p>
          <a:p>
            <a:r>
              <a:rPr lang="sr-Cyrl-CS" sz="2400" b="1" u="sng" dirty="0">
                <a:latin typeface="Garamond" pitchFamily="18" charset="0"/>
              </a:rPr>
              <a:t>Бруто домаћи производ (БДП или </a:t>
            </a:r>
            <a:r>
              <a:rPr lang="en-US" sz="2400" b="1" u="sng" dirty="0">
                <a:latin typeface="Garamond" pitchFamily="18" charset="0"/>
              </a:rPr>
              <a:t>GDP eng</a:t>
            </a:r>
            <a:r>
              <a:rPr lang="en-US" sz="2400" b="1" u="sng" dirty="0" smtClean="0">
                <a:latin typeface="Garamond" pitchFamily="18" charset="0"/>
              </a:rPr>
              <a:t>.</a:t>
            </a:r>
            <a:r>
              <a:rPr lang="sr-Cyrl-CS" sz="2400" b="1" u="sng" dirty="0" smtClean="0">
                <a:latin typeface="Garamond" pitchFamily="18" charset="0"/>
              </a:rPr>
              <a:t>)</a:t>
            </a:r>
            <a:endParaRPr lang="sr-Cyrl-CS" sz="2400" b="1" u="sng" dirty="0">
              <a:latin typeface="Garamond" pitchFamily="18" charset="0"/>
            </a:endParaRPr>
          </a:p>
          <a:p>
            <a:endParaRPr lang="sr-Cyrl-CS" sz="2400" b="1" u="sng" dirty="0">
              <a:latin typeface="Garamond" pitchFamily="18" charset="0"/>
            </a:endParaRPr>
          </a:p>
          <a:p>
            <a:r>
              <a:rPr lang="sr-Cyrl-CS" sz="2400" b="1" dirty="0">
                <a:latin typeface="Garamond" pitchFamily="18" charset="0"/>
              </a:rPr>
              <a:t>представља укупну продукцију роба и услуга, остварену у националној економији (домицилној земљи), без обзира на власништво. БДП представља укупно створен домаћи доходак.</a:t>
            </a:r>
          </a:p>
          <a:p>
            <a:endParaRPr lang="sr-Cyrl-CS" sz="2400" dirty="0">
              <a:latin typeface="Garamond" pitchFamily="18" charset="0"/>
            </a:endParaRPr>
          </a:p>
          <a:p>
            <a:r>
              <a:rPr lang="sr-Cyrl-CS" sz="2400" b="1" u="sng" dirty="0">
                <a:latin typeface="Garamond" pitchFamily="18" charset="0"/>
              </a:rPr>
              <a:t>Бруто национални производ (БНП или </a:t>
            </a:r>
            <a:r>
              <a:rPr lang="en-US" sz="2400" b="1" u="sng" dirty="0">
                <a:latin typeface="Garamond" pitchFamily="18" charset="0"/>
              </a:rPr>
              <a:t>GNP eng</a:t>
            </a:r>
            <a:r>
              <a:rPr lang="en-US" sz="2400" b="1" u="sng" dirty="0" smtClean="0">
                <a:latin typeface="Garamond" pitchFamily="18" charset="0"/>
              </a:rPr>
              <a:t>.</a:t>
            </a:r>
            <a:r>
              <a:rPr lang="sr-Cyrl-CS" sz="2400" b="1" u="sng" dirty="0" smtClean="0">
                <a:latin typeface="Garamond" pitchFamily="18" charset="0"/>
              </a:rPr>
              <a:t>)</a:t>
            </a:r>
            <a:endParaRPr lang="sr-Cyrl-CS" sz="2400" b="1" u="sng" dirty="0">
              <a:latin typeface="Garamond" pitchFamily="18" charset="0"/>
            </a:endParaRPr>
          </a:p>
          <a:p>
            <a:endParaRPr lang="sr-Cyrl-CS" sz="2400" b="1" u="sng" dirty="0">
              <a:latin typeface="Garamond" pitchFamily="18" charset="0"/>
            </a:endParaRPr>
          </a:p>
          <a:p>
            <a:r>
              <a:rPr lang="sr-Cyrl-CS" sz="2400" b="1" dirty="0">
                <a:latin typeface="Garamond" pitchFamily="18" charset="0"/>
              </a:rPr>
              <a:t>представља укупну производњу роба и услуга једне националне економије, у одређеном периоду по тржишним ценама. Он укључује све дохотке домаћих лица остварене економским активностима у земљи и иностранству. </a:t>
            </a:r>
          </a:p>
          <a:p>
            <a:endParaRPr lang="sr-Cyrl-CS" sz="2400" b="1" u="sng" dirty="0">
              <a:solidFill>
                <a:schemeClr val="tx2"/>
              </a:solidFill>
              <a:latin typeface="Garamond" pitchFamily="18" charset="0"/>
            </a:endParaRPr>
          </a:p>
        </p:txBody>
      </p:sp>
      <p:sp>
        <p:nvSpPr>
          <p:cNvPr id="25603" name="Text Box 3"/>
          <p:cNvSpPr txBox="1">
            <a:spLocks noChangeArrowheads="1"/>
          </p:cNvSpPr>
          <p:nvPr/>
        </p:nvSpPr>
        <p:spPr bwMode="auto">
          <a:xfrm>
            <a:off x="5470525" y="1184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2400">
              <a:latin typeface="Times New Roman" pitchFamily="18" charset="0"/>
            </a:endParaRPr>
          </a:p>
        </p:txBody>
      </p:sp>
    </p:spTree>
    <p:extLst>
      <p:ext uri="{BB962C8B-B14F-4D97-AF65-F5344CB8AC3E}">
        <p14:creationId xmlns:p14="http://schemas.microsoft.com/office/powerpoint/2010/main" val="20628058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755650" y="476250"/>
            <a:ext cx="8077200" cy="585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Cyrl-BA" sz="3600" b="1" dirty="0" smtClean="0">
                <a:latin typeface="Garamond" pitchFamily="18" charset="0"/>
              </a:rPr>
              <a:t>Бруто домаћи производ</a:t>
            </a:r>
            <a:endParaRPr lang="sr-Latn-CS" sz="3600" b="1" dirty="0">
              <a:latin typeface="Garamond" pitchFamily="18" charset="0"/>
            </a:endParaRPr>
          </a:p>
          <a:p>
            <a:pPr>
              <a:lnSpc>
                <a:spcPct val="60000"/>
              </a:lnSpc>
            </a:pPr>
            <a:endParaRPr lang="sr-Latn-CS" sz="2400" b="1" dirty="0">
              <a:solidFill>
                <a:schemeClr val="tx2"/>
              </a:solidFill>
              <a:latin typeface="Garamond" pitchFamily="18" charset="0"/>
            </a:endParaRPr>
          </a:p>
          <a:p>
            <a:pPr>
              <a:lnSpc>
                <a:spcPct val="50000"/>
              </a:lnSpc>
            </a:pPr>
            <a:endParaRPr lang="sr-Latn-CS" sz="2400" b="1" dirty="0">
              <a:solidFill>
                <a:schemeClr val="tx2"/>
              </a:solidFill>
              <a:latin typeface="Garamond" pitchFamily="18" charset="0"/>
            </a:endParaRPr>
          </a:p>
          <a:p>
            <a:r>
              <a:rPr lang="sr-Cyrl-CS" sz="2400" b="1" u="sng" dirty="0">
                <a:latin typeface="Garamond" pitchFamily="18" charset="0"/>
              </a:rPr>
              <a:t>Недостаци:</a:t>
            </a:r>
          </a:p>
          <a:p>
            <a:endParaRPr lang="sr-Cyrl-CS" sz="2400" b="1" dirty="0">
              <a:latin typeface="Comic Sans MS" pitchFamily="66" charset="0"/>
            </a:endParaRPr>
          </a:p>
          <a:p>
            <a:pPr marL="342900" indent="-342900">
              <a:buFont typeface="Wingdings" pitchFamily="2" charset="2"/>
              <a:buChar char="ü"/>
            </a:pPr>
            <a:r>
              <a:rPr lang="sr-Cyrl-CS" sz="2400" b="1" dirty="0" smtClean="0">
                <a:latin typeface="Garamond" pitchFamily="18" charset="0"/>
              </a:rPr>
              <a:t>не </a:t>
            </a:r>
            <a:r>
              <a:rPr lang="sr-Cyrl-CS" sz="2400" b="1" dirty="0">
                <a:latin typeface="Garamond" pitchFamily="18" charset="0"/>
              </a:rPr>
              <a:t>узима у обзир неједнакости у примањима између </a:t>
            </a:r>
            <a:r>
              <a:rPr lang="sr-Cyrl-CS" sz="2400" b="1" dirty="0" smtClean="0">
                <a:latin typeface="Garamond" pitchFamily="18" charset="0"/>
              </a:rPr>
              <a:t> богатих </a:t>
            </a:r>
            <a:r>
              <a:rPr lang="sr-Cyrl-CS" sz="2400" b="1" dirty="0">
                <a:latin typeface="Garamond" pitchFamily="18" charset="0"/>
              </a:rPr>
              <a:t>и сиромашних</a:t>
            </a:r>
          </a:p>
          <a:p>
            <a:pPr marL="342900" indent="-342900">
              <a:buFont typeface="Wingdings" pitchFamily="2" charset="2"/>
              <a:buChar char="ü"/>
            </a:pPr>
            <a:r>
              <a:rPr lang="sr-Cyrl-CS" sz="2400" b="1" dirty="0" smtClean="0">
                <a:latin typeface="Garamond" pitchFamily="18" charset="0"/>
              </a:rPr>
              <a:t>не </a:t>
            </a:r>
            <a:r>
              <a:rPr lang="sr-Cyrl-CS" sz="2400" b="1" dirty="0">
                <a:latin typeface="Garamond" pitchFamily="18" charset="0"/>
              </a:rPr>
              <a:t>обраћа пажњу на немонетарне елементе, који </a:t>
            </a:r>
          </a:p>
          <a:p>
            <a:pPr marL="342900" indent="-342900">
              <a:buFont typeface="Wingdings" pitchFamily="2" charset="2"/>
              <a:buChar char="ü"/>
            </a:pPr>
            <a:r>
              <a:rPr lang="sr-Cyrl-CS" sz="2400" b="1" dirty="0" smtClean="0">
                <a:latin typeface="Garamond" pitchFamily="18" charset="0"/>
              </a:rPr>
              <a:t>немају </a:t>
            </a:r>
            <a:r>
              <a:rPr lang="sr-Cyrl-CS" sz="2400" b="1" dirty="0">
                <a:latin typeface="Garamond" pitchFamily="18" charset="0"/>
              </a:rPr>
              <a:t>тржишну </a:t>
            </a:r>
            <a:r>
              <a:rPr lang="sr-Cyrl-CS" sz="2400" b="1" dirty="0" smtClean="0">
                <a:latin typeface="Garamond" pitchFamily="18" charset="0"/>
              </a:rPr>
              <a:t>цену</a:t>
            </a:r>
          </a:p>
          <a:p>
            <a:pPr marL="342900" indent="-342900">
              <a:buFont typeface="Wingdings" pitchFamily="2" charset="2"/>
              <a:buChar char="ü"/>
            </a:pPr>
            <a:r>
              <a:rPr lang="sr-Cyrl-CS" sz="2400" b="1" dirty="0" smtClean="0">
                <a:latin typeface="Garamond" pitchFamily="18" charset="0"/>
              </a:rPr>
              <a:t>не </a:t>
            </a:r>
            <a:r>
              <a:rPr lang="sr-Cyrl-CS" sz="2400" b="1" dirty="0">
                <a:latin typeface="Garamond" pitchFamily="18" charset="0"/>
              </a:rPr>
              <a:t>знамо које трансакције повећавају благостање</a:t>
            </a:r>
          </a:p>
          <a:p>
            <a:pPr marL="342900" indent="-342900">
              <a:buFont typeface="Wingdings" pitchFamily="2" charset="2"/>
              <a:buChar char="ü"/>
            </a:pPr>
            <a:r>
              <a:rPr lang="sr-Cyrl-CS" sz="2400" b="1" dirty="0" smtClean="0">
                <a:latin typeface="Garamond" pitchFamily="18" charset="0"/>
              </a:rPr>
              <a:t>не </a:t>
            </a:r>
            <a:r>
              <a:rPr lang="sr-Cyrl-CS" sz="2400" b="1" dirty="0">
                <a:latin typeface="Garamond" pitchFamily="18" charset="0"/>
              </a:rPr>
              <a:t>обухвата економске добити од људи који нису </a:t>
            </a:r>
          </a:p>
          <a:p>
            <a:pPr marL="342900" indent="-342900">
              <a:buFont typeface="Wingdings" pitchFamily="2" charset="2"/>
              <a:buChar char="ü"/>
            </a:pPr>
            <a:r>
              <a:rPr lang="sr-Cyrl-CS" sz="2400" b="1" dirty="0" smtClean="0">
                <a:latin typeface="Garamond" pitchFamily="18" charset="0"/>
              </a:rPr>
              <a:t>плаћени </a:t>
            </a:r>
            <a:r>
              <a:rPr lang="sr-Cyrl-CS" sz="2400" b="1" dirty="0">
                <a:latin typeface="Garamond" pitchFamily="18" charset="0"/>
              </a:rPr>
              <a:t>за свој рад (волонтерске услуге, производња </a:t>
            </a:r>
          </a:p>
          <a:p>
            <a:pPr marL="342900" indent="-342900">
              <a:buFont typeface="Wingdings" pitchFamily="2" charset="2"/>
              <a:buChar char="ü"/>
            </a:pPr>
            <a:r>
              <a:rPr lang="sr-Cyrl-CS" sz="2400" b="1" dirty="0" smtClean="0">
                <a:latin typeface="Garamond" pitchFamily="18" charset="0"/>
              </a:rPr>
              <a:t>домаћинства</a:t>
            </a:r>
            <a:r>
              <a:rPr lang="sr-Cyrl-CS" sz="2400" b="1" dirty="0">
                <a:latin typeface="Garamond" pitchFamily="18" charset="0"/>
              </a:rPr>
              <a:t>)</a:t>
            </a:r>
          </a:p>
          <a:p>
            <a:endParaRPr lang="sr-Latn-CS" sz="2400" dirty="0">
              <a:solidFill>
                <a:schemeClr val="tx2"/>
              </a:solidFill>
              <a:latin typeface="Comic Sans MS" pitchFamily="66" charset="0"/>
            </a:endParaRPr>
          </a:p>
          <a:p>
            <a:endParaRPr lang="sr-Latn-CS" sz="2400" b="1" dirty="0">
              <a:solidFill>
                <a:schemeClr val="tx2"/>
              </a:solidFill>
              <a:latin typeface="Comic Sans MS" pitchFamily="66" charset="0"/>
            </a:endParaRPr>
          </a:p>
          <a:p>
            <a:endParaRPr lang="sr-Latn-CS" sz="2400" b="1" dirty="0">
              <a:solidFill>
                <a:schemeClr val="tx2"/>
              </a:solidFill>
              <a:latin typeface="Comic Sans MS" pitchFamily="66" charset="0"/>
            </a:endParaRPr>
          </a:p>
        </p:txBody>
      </p:sp>
      <p:sp>
        <p:nvSpPr>
          <p:cNvPr id="27651" name="Text Box 3"/>
          <p:cNvSpPr txBox="1">
            <a:spLocks noChangeArrowheads="1"/>
          </p:cNvSpPr>
          <p:nvPr/>
        </p:nvSpPr>
        <p:spPr bwMode="auto">
          <a:xfrm>
            <a:off x="5470525" y="1184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sr-Latn-CS" sz="2400">
              <a:latin typeface="Times New Roman" pitchFamily="18" charset="0"/>
            </a:endParaRPr>
          </a:p>
        </p:txBody>
      </p:sp>
    </p:spTree>
    <p:extLst>
      <p:ext uri="{BB962C8B-B14F-4D97-AF65-F5344CB8AC3E}">
        <p14:creationId xmlns:p14="http://schemas.microsoft.com/office/powerpoint/2010/main" val="354985081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755650" y="404813"/>
            <a:ext cx="8077200" cy="5115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Cyrl-BA" sz="3600" b="1" dirty="0" smtClean="0">
                <a:latin typeface="Garamond" pitchFamily="18" charset="0"/>
              </a:rPr>
              <a:t>Национални доходак</a:t>
            </a:r>
            <a:endParaRPr lang="sr-Latn-CS" sz="3600" b="1" dirty="0">
              <a:latin typeface="Garamond" pitchFamily="18" charset="0"/>
            </a:endParaRPr>
          </a:p>
          <a:p>
            <a:pPr>
              <a:lnSpc>
                <a:spcPct val="60000"/>
              </a:lnSpc>
            </a:pPr>
            <a:endParaRPr lang="sr-Latn-CS" sz="2400" b="1" dirty="0">
              <a:solidFill>
                <a:schemeClr val="tx2"/>
              </a:solidFill>
              <a:latin typeface="Garamond" pitchFamily="18" charset="0"/>
            </a:endParaRPr>
          </a:p>
          <a:p>
            <a:pPr>
              <a:lnSpc>
                <a:spcPct val="50000"/>
              </a:lnSpc>
            </a:pPr>
            <a:endParaRPr lang="sr-Latn-CS" sz="2400" b="1" dirty="0">
              <a:solidFill>
                <a:schemeClr val="tx2"/>
              </a:solidFill>
              <a:latin typeface="Comic Sans MS" pitchFamily="66" charset="0"/>
            </a:endParaRPr>
          </a:p>
          <a:p>
            <a:r>
              <a:rPr lang="sr-Cyrl-CS" sz="2400" dirty="0">
                <a:latin typeface="Garamond" pitchFamily="18" charset="0"/>
              </a:rPr>
              <a:t>Макроекономски показатељ који подразумева новонасталу вредност у привреди једне земље у </a:t>
            </a:r>
          </a:p>
          <a:p>
            <a:r>
              <a:rPr lang="sr-Cyrl-CS" sz="2400" dirty="0">
                <a:latin typeface="Garamond" pitchFamily="18" charset="0"/>
              </a:rPr>
              <a:t>току посматраног временског периода, најчешће </a:t>
            </a:r>
          </a:p>
          <a:p>
            <a:r>
              <a:rPr lang="sr-Cyrl-CS" sz="2400" dirty="0">
                <a:latin typeface="Garamond" pitchFamily="18" charset="0"/>
              </a:rPr>
              <a:t>једне године.</a:t>
            </a:r>
          </a:p>
          <a:p>
            <a:endParaRPr lang="sr-Latn-CS" sz="2400" dirty="0">
              <a:latin typeface="Garamond" pitchFamily="18" charset="0"/>
            </a:endParaRPr>
          </a:p>
          <a:p>
            <a:r>
              <a:rPr lang="sr-Latn-CS" sz="2400" dirty="0">
                <a:latin typeface="Garamond" pitchFamily="18" charset="0"/>
              </a:rPr>
              <a:t>K</a:t>
            </a:r>
            <a:r>
              <a:rPr lang="sr-Cyrl-CS" sz="2400" dirty="0">
                <a:latin typeface="Garamond" pitchFamily="18" charset="0"/>
              </a:rPr>
              <a:t>ористи се и за упоређивање </a:t>
            </a:r>
          </a:p>
          <a:p>
            <a:r>
              <a:rPr lang="sr-Cyrl-CS" sz="2400" dirty="0">
                <a:latin typeface="Garamond" pitchFamily="18" charset="0"/>
              </a:rPr>
              <a:t>развоја привреде појединих </a:t>
            </a:r>
          </a:p>
          <a:p>
            <a:r>
              <a:rPr lang="sr-Cyrl-CS" sz="2400" dirty="0">
                <a:latin typeface="Garamond" pitchFamily="18" charset="0"/>
              </a:rPr>
              <a:t>земаља – обрачунава се</a:t>
            </a:r>
          </a:p>
          <a:p>
            <a:r>
              <a:rPr lang="sr-Cyrl-CS" sz="2400" dirty="0">
                <a:latin typeface="Garamond" pitchFamily="18" charset="0"/>
              </a:rPr>
              <a:t>национални доходак по глави </a:t>
            </a:r>
          </a:p>
          <a:p>
            <a:r>
              <a:rPr lang="sr-Cyrl-CS" sz="2400" dirty="0">
                <a:latin typeface="Garamond" pitchFamily="18" charset="0"/>
              </a:rPr>
              <a:t>становника </a:t>
            </a:r>
            <a:r>
              <a:rPr lang="sr-Cyrl-CS" sz="2400" dirty="0" smtClean="0">
                <a:latin typeface="Garamond" pitchFamily="18" charset="0"/>
              </a:rPr>
              <a:t>(</a:t>
            </a:r>
            <a:r>
              <a:rPr lang="en-US" sz="2400" dirty="0">
                <a:latin typeface="Garamond" pitchFamily="18" charset="0"/>
              </a:rPr>
              <a:t>per capita</a:t>
            </a:r>
            <a:r>
              <a:rPr lang="sr-Cyrl-CS" sz="2400" dirty="0" smtClean="0">
                <a:latin typeface="Garamond" pitchFamily="18" charset="0"/>
              </a:rPr>
              <a:t>).</a:t>
            </a:r>
            <a:endParaRPr lang="sr-Latn-CS" sz="2400" dirty="0">
              <a:latin typeface="Garamond" pitchFamily="18" charset="0"/>
            </a:endParaRPr>
          </a:p>
          <a:p>
            <a:endParaRPr lang="sr-Latn-CS" sz="2400" b="1" dirty="0">
              <a:solidFill>
                <a:schemeClr val="tx2"/>
              </a:solidFill>
              <a:latin typeface="Comic Sans MS" pitchFamily="66" charset="0"/>
            </a:endParaRPr>
          </a:p>
        </p:txBody>
      </p:sp>
      <p:sp>
        <p:nvSpPr>
          <p:cNvPr id="29699" name="Text Box 3"/>
          <p:cNvSpPr txBox="1">
            <a:spLocks noChangeArrowheads="1"/>
          </p:cNvSpPr>
          <p:nvPr/>
        </p:nvSpPr>
        <p:spPr bwMode="auto">
          <a:xfrm>
            <a:off x="5470525" y="1184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sr-Latn-CS" sz="2400">
              <a:latin typeface="Times New Roman" pitchFamily="18" charset="0"/>
            </a:endParaRPr>
          </a:p>
        </p:txBody>
      </p:sp>
      <p:sp>
        <p:nvSpPr>
          <p:cNvPr id="29700" name="Freeform 4"/>
          <p:cNvSpPr>
            <a:spLocks/>
          </p:cNvSpPr>
          <p:nvPr/>
        </p:nvSpPr>
        <p:spPr bwMode="auto">
          <a:xfrm>
            <a:off x="5651500" y="2924175"/>
            <a:ext cx="2651125" cy="2303463"/>
          </a:xfrm>
          <a:custGeom>
            <a:avLst/>
            <a:gdLst>
              <a:gd name="T0" fmla="*/ 0 w 6896"/>
              <a:gd name="T1" fmla="*/ 0 h 5835"/>
              <a:gd name="T2" fmla="*/ 0 w 6896"/>
              <a:gd name="T3" fmla="*/ 5835 h 5835"/>
              <a:gd name="T4" fmla="*/ 6896 w 6896"/>
              <a:gd name="T5" fmla="*/ 5835 h 5835"/>
            </a:gdLst>
            <a:ahLst/>
            <a:cxnLst>
              <a:cxn ang="0">
                <a:pos x="T0" y="T1"/>
              </a:cxn>
              <a:cxn ang="0">
                <a:pos x="T2" y="T3"/>
              </a:cxn>
              <a:cxn ang="0">
                <a:pos x="T4" y="T5"/>
              </a:cxn>
            </a:cxnLst>
            <a:rect l="0" t="0" r="r" b="b"/>
            <a:pathLst>
              <a:path w="6896" h="5835">
                <a:moveTo>
                  <a:pt x="0" y="0"/>
                </a:moveTo>
                <a:lnTo>
                  <a:pt x="0" y="5835"/>
                </a:lnTo>
                <a:lnTo>
                  <a:pt x="6896" y="5835"/>
                </a:lnTo>
              </a:path>
            </a:pathLst>
          </a:custGeom>
          <a:noFill/>
          <a:ln w="349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sr-Cyrl-RS"/>
          </a:p>
        </p:txBody>
      </p:sp>
      <p:sp>
        <p:nvSpPr>
          <p:cNvPr id="29701" name="Rectangle 5"/>
          <p:cNvSpPr>
            <a:spLocks noChangeArrowheads="1"/>
          </p:cNvSpPr>
          <p:nvPr/>
        </p:nvSpPr>
        <p:spPr bwMode="auto">
          <a:xfrm>
            <a:off x="5867400" y="5373688"/>
            <a:ext cx="2308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sr-Cyrl-BA" sz="2000" b="1" dirty="0" smtClean="0">
                <a:solidFill>
                  <a:srgbClr val="000000"/>
                </a:solidFill>
              </a:rPr>
              <a:t>доходак</a:t>
            </a:r>
            <a:endParaRPr lang="en-US" sz="2400" dirty="0"/>
          </a:p>
        </p:txBody>
      </p:sp>
      <p:sp>
        <p:nvSpPr>
          <p:cNvPr id="29702" name="Rectangle 6"/>
          <p:cNvSpPr>
            <a:spLocks noChangeArrowheads="1"/>
          </p:cNvSpPr>
          <p:nvPr/>
        </p:nvSpPr>
        <p:spPr bwMode="auto">
          <a:xfrm>
            <a:off x="5219700" y="3716338"/>
            <a:ext cx="325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r>
              <a:rPr lang="sr-Latn-CS" sz="2000" b="1">
                <a:solidFill>
                  <a:srgbClr val="000000"/>
                </a:solidFill>
              </a:rPr>
              <a:t>LE</a:t>
            </a:r>
            <a:endParaRPr lang="en-US" sz="2400"/>
          </a:p>
        </p:txBody>
      </p:sp>
      <p:sp>
        <p:nvSpPr>
          <p:cNvPr id="29703" name="Line 7"/>
          <p:cNvSpPr>
            <a:spLocks noChangeShapeType="1"/>
          </p:cNvSpPr>
          <p:nvPr/>
        </p:nvSpPr>
        <p:spPr bwMode="auto">
          <a:xfrm flipH="1">
            <a:off x="5940425" y="3716338"/>
            <a:ext cx="1295400" cy="1281112"/>
          </a:xfrm>
          <a:prstGeom prst="line">
            <a:avLst/>
          </a:prstGeom>
          <a:noFill/>
          <a:ln w="53975">
            <a:solidFill>
              <a:schemeClr val="accent2"/>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29704" name="Line 8"/>
          <p:cNvSpPr>
            <a:spLocks noChangeShapeType="1"/>
          </p:cNvSpPr>
          <p:nvPr/>
        </p:nvSpPr>
        <p:spPr bwMode="auto">
          <a:xfrm flipH="1" flipV="1">
            <a:off x="7235825" y="3716338"/>
            <a:ext cx="935038" cy="0"/>
          </a:xfrm>
          <a:prstGeom prst="line">
            <a:avLst/>
          </a:prstGeom>
          <a:noFill/>
          <a:ln w="53975">
            <a:solidFill>
              <a:schemeClr val="accent2"/>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29705" name="Rectangle 9"/>
          <p:cNvSpPr>
            <a:spLocks noChangeArrowheads="1"/>
          </p:cNvSpPr>
          <p:nvPr/>
        </p:nvSpPr>
        <p:spPr bwMode="auto">
          <a:xfrm>
            <a:off x="7164388" y="4005263"/>
            <a:ext cx="10810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sr-Latn-CS" sz="1600" b="1">
                <a:solidFill>
                  <a:srgbClr val="000000"/>
                </a:solidFill>
              </a:rPr>
              <a:t>5000 US</a:t>
            </a:r>
            <a:r>
              <a:rPr lang="en-US" sz="1600" b="1">
                <a:solidFill>
                  <a:srgbClr val="000000"/>
                </a:solidFill>
              </a:rPr>
              <a:t>$</a:t>
            </a:r>
            <a:endParaRPr lang="en-US" sz="1600"/>
          </a:p>
        </p:txBody>
      </p:sp>
    </p:spTree>
    <p:extLst>
      <p:ext uri="{BB962C8B-B14F-4D97-AF65-F5344CB8AC3E}">
        <p14:creationId xmlns:p14="http://schemas.microsoft.com/office/powerpoint/2010/main" val="17974004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611188" y="476250"/>
            <a:ext cx="8229600" cy="1143000"/>
          </a:xfrm>
        </p:spPr>
        <p:txBody>
          <a:bodyPr>
            <a:normAutofit fontScale="90000"/>
          </a:bodyPr>
          <a:lstStyle/>
          <a:p>
            <a:r>
              <a:rPr lang="sr-Cyrl-BA" sz="3600" b="1" dirty="0" smtClean="0">
                <a:latin typeface="Garamond" pitchFamily="18" charset="0"/>
              </a:rPr>
              <a:t>Однос између здравља и економског развоја</a:t>
            </a:r>
            <a:endParaRPr lang="en-US" sz="3600" b="1" dirty="0" smtClean="0">
              <a:latin typeface="Garamond" pitchFamily="18" charset="0"/>
            </a:endParaRPr>
          </a:p>
        </p:txBody>
      </p:sp>
      <p:sp>
        <p:nvSpPr>
          <p:cNvPr id="31747" name="Text Box 3"/>
          <p:cNvSpPr txBox="1">
            <a:spLocks noChangeArrowheads="1"/>
          </p:cNvSpPr>
          <p:nvPr/>
        </p:nvSpPr>
        <p:spPr bwMode="auto">
          <a:xfrm>
            <a:off x="3635375" y="5373688"/>
            <a:ext cx="252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Cyrl-BA" sz="2400" b="1" dirty="0" smtClean="0">
                <a:solidFill>
                  <a:schemeClr val="tx2"/>
                </a:solidFill>
                <a:latin typeface="Times New Roman" pitchFamily="18" charset="0"/>
              </a:rPr>
              <a:t>Економски раст</a:t>
            </a:r>
            <a:endParaRPr lang="en-US" sz="2400" b="1" dirty="0">
              <a:solidFill>
                <a:schemeClr val="tx2"/>
              </a:solidFill>
              <a:latin typeface="Times New Roman" pitchFamily="18" charset="0"/>
            </a:endParaRPr>
          </a:p>
        </p:txBody>
      </p:sp>
      <p:sp>
        <p:nvSpPr>
          <p:cNvPr id="31748" name="Text Box 4"/>
          <p:cNvSpPr txBox="1">
            <a:spLocks noChangeArrowheads="1"/>
          </p:cNvSpPr>
          <p:nvPr/>
        </p:nvSpPr>
        <p:spPr bwMode="auto">
          <a:xfrm>
            <a:off x="971600" y="3284538"/>
            <a:ext cx="1582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sr-Cyrl-BA" sz="2400" b="1" dirty="0" smtClean="0">
                <a:solidFill>
                  <a:schemeClr val="tx2"/>
                </a:solidFill>
                <a:latin typeface="Times New Roman" pitchFamily="18" charset="0"/>
              </a:rPr>
              <a:t>Здравље</a:t>
            </a:r>
            <a:endParaRPr lang="en-US" sz="2400" b="1" dirty="0">
              <a:solidFill>
                <a:schemeClr val="tx2"/>
              </a:solidFill>
              <a:latin typeface="Times New Roman" pitchFamily="18" charset="0"/>
            </a:endParaRPr>
          </a:p>
        </p:txBody>
      </p:sp>
      <p:sp>
        <p:nvSpPr>
          <p:cNvPr id="31750" name="Text Box 6"/>
          <p:cNvSpPr txBox="1">
            <a:spLocks noChangeArrowheads="1"/>
          </p:cNvSpPr>
          <p:nvPr/>
        </p:nvSpPr>
        <p:spPr bwMode="auto">
          <a:xfrm>
            <a:off x="3492500" y="3500438"/>
            <a:ext cx="3311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Cyrl-BA" sz="2400" dirty="0" smtClean="0">
                <a:solidFill>
                  <a:schemeClr val="tx2"/>
                </a:solidFill>
                <a:latin typeface="Times New Roman" pitchFamily="18" charset="0"/>
              </a:rPr>
              <a:t>Стицање капитала</a:t>
            </a:r>
            <a:endParaRPr lang="en-US" sz="2400" dirty="0">
              <a:solidFill>
                <a:schemeClr val="tx2"/>
              </a:solidFill>
              <a:latin typeface="Times New Roman" pitchFamily="18" charset="0"/>
            </a:endParaRPr>
          </a:p>
        </p:txBody>
      </p:sp>
      <p:sp>
        <p:nvSpPr>
          <p:cNvPr id="31751" name="Text Box 7"/>
          <p:cNvSpPr txBox="1">
            <a:spLocks noChangeArrowheads="1"/>
          </p:cNvSpPr>
          <p:nvPr/>
        </p:nvSpPr>
        <p:spPr bwMode="auto">
          <a:xfrm>
            <a:off x="3492500" y="3043238"/>
            <a:ext cx="5327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Cyrl-BA" sz="2400" dirty="0" smtClean="0">
                <a:solidFill>
                  <a:schemeClr val="tx2"/>
                </a:solidFill>
                <a:latin typeface="Times New Roman" pitchFamily="18" charset="0"/>
              </a:rPr>
              <a:t>Поседовање више вештина</a:t>
            </a:r>
            <a:endParaRPr lang="en-US" sz="2400" dirty="0">
              <a:solidFill>
                <a:schemeClr val="tx2"/>
              </a:solidFill>
              <a:latin typeface="Times New Roman" pitchFamily="18" charset="0"/>
            </a:endParaRPr>
          </a:p>
        </p:txBody>
      </p:sp>
      <p:sp>
        <p:nvSpPr>
          <p:cNvPr id="31752" name="Line 8"/>
          <p:cNvSpPr>
            <a:spLocks noChangeShapeType="1"/>
          </p:cNvSpPr>
          <p:nvPr/>
        </p:nvSpPr>
        <p:spPr bwMode="auto">
          <a:xfrm flipV="1">
            <a:off x="2411413" y="2420938"/>
            <a:ext cx="1081087" cy="93503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1753" name="Line 9"/>
          <p:cNvSpPr>
            <a:spLocks noChangeShapeType="1"/>
          </p:cNvSpPr>
          <p:nvPr/>
        </p:nvSpPr>
        <p:spPr bwMode="auto">
          <a:xfrm flipV="1">
            <a:off x="2411413" y="3284538"/>
            <a:ext cx="1081087" cy="28892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1754" name="Line 10"/>
          <p:cNvSpPr>
            <a:spLocks noChangeShapeType="1"/>
          </p:cNvSpPr>
          <p:nvPr/>
        </p:nvSpPr>
        <p:spPr bwMode="auto">
          <a:xfrm flipV="1">
            <a:off x="2411413" y="2852738"/>
            <a:ext cx="1081087" cy="64928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1756" name="Line 12"/>
          <p:cNvSpPr>
            <a:spLocks noChangeShapeType="1"/>
          </p:cNvSpPr>
          <p:nvPr/>
        </p:nvSpPr>
        <p:spPr bwMode="auto">
          <a:xfrm>
            <a:off x="2411413" y="3644900"/>
            <a:ext cx="1081087" cy="7302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1757" name="Line 13"/>
          <p:cNvSpPr>
            <a:spLocks noChangeShapeType="1"/>
          </p:cNvSpPr>
          <p:nvPr/>
        </p:nvSpPr>
        <p:spPr bwMode="auto">
          <a:xfrm>
            <a:off x="2411413" y="3716338"/>
            <a:ext cx="1081087" cy="358775"/>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1758" name="Text Box 14"/>
          <p:cNvSpPr txBox="1">
            <a:spLocks noChangeArrowheads="1"/>
          </p:cNvSpPr>
          <p:nvPr/>
        </p:nvSpPr>
        <p:spPr bwMode="auto">
          <a:xfrm>
            <a:off x="3492500" y="3933825"/>
            <a:ext cx="3959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Cyrl-BA" sz="2400" dirty="0" smtClean="0">
                <a:solidFill>
                  <a:schemeClr val="tx2"/>
                </a:solidFill>
                <a:latin typeface="Times New Roman" pitchFamily="18" charset="0"/>
              </a:rPr>
              <a:t>Социјално благостање</a:t>
            </a:r>
            <a:endParaRPr lang="en-US" sz="2400" dirty="0">
              <a:solidFill>
                <a:schemeClr val="tx2"/>
              </a:solidFill>
              <a:latin typeface="Times New Roman" pitchFamily="18" charset="0"/>
            </a:endParaRPr>
          </a:p>
        </p:txBody>
      </p:sp>
      <p:sp>
        <p:nvSpPr>
          <p:cNvPr id="31759" name="AutoShape 15"/>
          <p:cNvSpPr>
            <a:spLocks noChangeArrowheads="1"/>
          </p:cNvSpPr>
          <p:nvPr/>
        </p:nvSpPr>
        <p:spPr bwMode="auto">
          <a:xfrm>
            <a:off x="4572000" y="4437063"/>
            <a:ext cx="485775" cy="976312"/>
          </a:xfrm>
          <a:prstGeom prst="downArrow">
            <a:avLst>
              <a:gd name="adj1" fmla="val 50000"/>
              <a:gd name="adj2" fmla="val 5024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Cyrl-RS"/>
          </a:p>
        </p:txBody>
      </p:sp>
      <p:sp>
        <p:nvSpPr>
          <p:cNvPr id="31768" name="Text Box 24"/>
          <p:cNvSpPr txBox="1">
            <a:spLocks noChangeArrowheads="1"/>
          </p:cNvSpPr>
          <p:nvPr/>
        </p:nvSpPr>
        <p:spPr bwMode="auto">
          <a:xfrm>
            <a:off x="3492500" y="2611438"/>
            <a:ext cx="4175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Cyrl-BA" sz="2400" dirty="0" smtClean="0">
                <a:solidFill>
                  <a:schemeClr val="tx2"/>
                </a:solidFill>
                <a:latin typeface="Times New Roman" pitchFamily="18" charset="0"/>
              </a:rPr>
              <a:t>Повећана понуда на тржишту</a:t>
            </a:r>
            <a:endParaRPr lang="en-US" sz="2400" dirty="0">
              <a:solidFill>
                <a:schemeClr val="tx2"/>
              </a:solidFill>
              <a:latin typeface="Times New Roman" pitchFamily="18" charset="0"/>
            </a:endParaRPr>
          </a:p>
        </p:txBody>
      </p:sp>
      <p:sp>
        <p:nvSpPr>
          <p:cNvPr id="31769" name="Text Box 25"/>
          <p:cNvSpPr txBox="1">
            <a:spLocks noChangeArrowheads="1"/>
          </p:cNvSpPr>
          <p:nvPr/>
        </p:nvSpPr>
        <p:spPr bwMode="auto">
          <a:xfrm>
            <a:off x="3492500" y="2179638"/>
            <a:ext cx="3527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Cyrl-BA" sz="2400" dirty="0" smtClean="0">
                <a:solidFill>
                  <a:schemeClr val="tx2"/>
                </a:solidFill>
                <a:latin typeface="Times New Roman" pitchFamily="18" charset="0"/>
              </a:rPr>
              <a:t>Повећана продуктивност</a:t>
            </a:r>
            <a:endParaRPr lang="en-US" sz="2400" dirty="0">
              <a:solidFill>
                <a:schemeClr val="tx2"/>
              </a:solidFill>
              <a:latin typeface="Times New Roman" pitchFamily="18" charset="0"/>
            </a:endParaRPr>
          </a:p>
        </p:txBody>
      </p:sp>
    </p:spTree>
    <p:extLst>
      <p:ext uri="{BB962C8B-B14F-4D97-AF65-F5344CB8AC3E}">
        <p14:creationId xmlns:p14="http://schemas.microsoft.com/office/powerpoint/2010/main" val="15401670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611188" y="620713"/>
            <a:ext cx="8229600" cy="1143000"/>
          </a:xfrm>
        </p:spPr>
        <p:txBody>
          <a:bodyPr>
            <a:normAutofit fontScale="90000"/>
          </a:bodyPr>
          <a:lstStyle/>
          <a:p>
            <a:r>
              <a:rPr lang="sr-Cyrl-CS" sz="3600" b="1" dirty="0">
                <a:latin typeface="Garamond" pitchFamily="18" charset="0"/>
              </a:rPr>
              <a:t>Однос између здравља, богатства </a:t>
            </a:r>
            <a:br>
              <a:rPr lang="sr-Cyrl-CS" sz="3600" b="1" dirty="0">
                <a:latin typeface="Garamond" pitchFamily="18" charset="0"/>
              </a:rPr>
            </a:br>
            <a:r>
              <a:rPr lang="sr-Cyrl-CS" sz="3600" b="1" dirty="0">
                <a:latin typeface="Garamond" pitchFamily="18" charset="0"/>
              </a:rPr>
              <a:t>и здравствених система</a:t>
            </a:r>
            <a:endParaRPr lang="en-US" sz="3600" b="1" dirty="0" smtClean="0">
              <a:latin typeface="Garamond" pitchFamily="18" charset="0"/>
            </a:endParaRPr>
          </a:p>
        </p:txBody>
      </p:sp>
      <p:sp>
        <p:nvSpPr>
          <p:cNvPr id="33795" name="Text Box 3"/>
          <p:cNvSpPr txBox="1">
            <a:spLocks noChangeArrowheads="1"/>
          </p:cNvSpPr>
          <p:nvPr/>
        </p:nvSpPr>
        <p:spPr bwMode="auto">
          <a:xfrm>
            <a:off x="3635375" y="5373688"/>
            <a:ext cx="19446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Latn-CS" b="1">
                <a:solidFill>
                  <a:srgbClr val="000000"/>
                </a:solidFill>
                <a:latin typeface="Times New Roman" pitchFamily="18" charset="0"/>
              </a:rPr>
              <a:t>Model SZO, 2007</a:t>
            </a:r>
            <a:endParaRPr lang="en-US" b="1">
              <a:solidFill>
                <a:srgbClr val="000000"/>
              </a:solidFill>
              <a:latin typeface="Times New Roman" pitchFamily="18" charset="0"/>
            </a:endParaRPr>
          </a:p>
        </p:txBody>
      </p:sp>
      <p:sp>
        <p:nvSpPr>
          <p:cNvPr id="33796" name="AutoShape 4"/>
          <p:cNvSpPr>
            <a:spLocks noChangeArrowheads="1"/>
          </p:cNvSpPr>
          <p:nvPr/>
        </p:nvSpPr>
        <p:spPr bwMode="auto">
          <a:xfrm rot="1889006">
            <a:off x="3563938" y="2636838"/>
            <a:ext cx="485775" cy="1944687"/>
          </a:xfrm>
          <a:prstGeom prst="upDownArrow">
            <a:avLst>
              <a:gd name="adj1" fmla="val 50000"/>
              <a:gd name="adj2" fmla="val 800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Cyrl-RS"/>
          </a:p>
        </p:txBody>
      </p:sp>
      <p:sp>
        <p:nvSpPr>
          <p:cNvPr id="33797" name="AutoShape 5"/>
          <p:cNvSpPr>
            <a:spLocks noChangeArrowheads="1"/>
          </p:cNvSpPr>
          <p:nvPr/>
        </p:nvSpPr>
        <p:spPr bwMode="auto">
          <a:xfrm rot="5400000">
            <a:off x="4331494" y="3779044"/>
            <a:ext cx="485775" cy="1944687"/>
          </a:xfrm>
          <a:prstGeom prst="upDownArrow">
            <a:avLst>
              <a:gd name="adj1" fmla="val 50000"/>
              <a:gd name="adj2" fmla="val 800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Cyrl-RS"/>
          </a:p>
        </p:txBody>
      </p:sp>
      <p:sp>
        <p:nvSpPr>
          <p:cNvPr id="33798" name="AutoShape 6"/>
          <p:cNvSpPr>
            <a:spLocks noChangeArrowheads="1"/>
          </p:cNvSpPr>
          <p:nvPr/>
        </p:nvSpPr>
        <p:spPr bwMode="auto">
          <a:xfrm rot="-1888201">
            <a:off x="5041900" y="2636838"/>
            <a:ext cx="485775" cy="1944687"/>
          </a:xfrm>
          <a:prstGeom prst="upDownArrow">
            <a:avLst>
              <a:gd name="adj1" fmla="val 50000"/>
              <a:gd name="adj2" fmla="val 800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Cyrl-RS"/>
          </a:p>
        </p:txBody>
      </p:sp>
      <p:sp>
        <p:nvSpPr>
          <p:cNvPr id="33799" name="Text Box 7"/>
          <p:cNvSpPr txBox="1">
            <a:spLocks noChangeArrowheads="1"/>
          </p:cNvSpPr>
          <p:nvPr/>
        </p:nvSpPr>
        <p:spPr bwMode="auto">
          <a:xfrm>
            <a:off x="2124075" y="4508500"/>
            <a:ext cx="1366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Latn-CS" sz="2400">
                <a:solidFill>
                  <a:schemeClr val="tx2"/>
                </a:solidFill>
                <a:latin typeface="Times New Roman" pitchFamily="18" charset="0"/>
              </a:rPr>
              <a:t>Zdravlje</a:t>
            </a:r>
            <a:endParaRPr lang="en-US" sz="2400">
              <a:solidFill>
                <a:schemeClr val="tx2"/>
              </a:solidFill>
              <a:latin typeface="Times New Roman" pitchFamily="18" charset="0"/>
            </a:endParaRPr>
          </a:p>
        </p:txBody>
      </p:sp>
      <p:sp>
        <p:nvSpPr>
          <p:cNvPr id="33800" name="Text Box 8"/>
          <p:cNvSpPr txBox="1">
            <a:spLocks noChangeArrowheads="1"/>
          </p:cNvSpPr>
          <p:nvPr/>
        </p:nvSpPr>
        <p:spPr bwMode="auto">
          <a:xfrm>
            <a:off x="3276600" y="2276475"/>
            <a:ext cx="2665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Latn-CS" sz="2400">
                <a:solidFill>
                  <a:schemeClr val="tx2"/>
                </a:solidFill>
                <a:latin typeface="Times New Roman" pitchFamily="18" charset="0"/>
              </a:rPr>
              <a:t>Zdravstveni sistemi</a:t>
            </a:r>
            <a:endParaRPr lang="en-US" sz="2400">
              <a:solidFill>
                <a:schemeClr val="tx2"/>
              </a:solidFill>
              <a:latin typeface="Times New Roman" pitchFamily="18" charset="0"/>
            </a:endParaRPr>
          </a:p>
        </p:txBody>
      </p:sp>
      <p:sp>
        <p:nvSpPr>
          <p:cNvPr id="33801" name="Text Box 9"/>
          <p:cNvSpPr txBox="1">
            <a:spLocks noChangeArrowheads="1"/>
          </p:cNvSpPr>
          <p:nvPr/>
        </p:nvSpPr>
        <p:spPr bwMode="auto">
          <a:xfrm>
            <a:off x="5795963" y="4508500"/>
            <a:ext cx="19446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Latn-CS" sz="2400">
                <a:solidFill>
                  <a:schemeClr val="tx2"/>
                </a:solidFill>
                <a:latin typeface="Times New Roman" pitchFamily="18" charset="0"/>
              </a:rPr>
              <a:t>Bogatstvo</a:t>
            </a:r>
            <a:endParaRPr lang="en-US" sz="2400">
              <a:solidFill>
                <a:schemeClr val="tx2"/>
              </a:solidFill>
              <a:latin typeface="Times New Roman" pitchFamily="18" charset="0"/>
            </a:endParaRPr>
          </a:p>
        </p:txBody>
      </p:sp>
      <p:sp>
        <p:nvSpPr>
          <p:cNvPr id="33802" name="Text Box 10"/>
          <p:cNvSpPr txBox="1">
            <a:spLocks noChangeArrowheads="1"/>
          </p:cNvSpPr>
          <p:nvPr/>
        </p:nvSpPr>
        <p:spPr bwMode="auto">
          <a:xfrm>
            <a:off x="3924300" y="3500438"/>
            <a:ext cx="19446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sz="2000">
                <a:solidFill>
                  <a:schemeClr val="tx2"/>
                </a:solidFill>
                <a:latin typeface="Times New Roman" pitchFamily="18" charset="0"/>
              </a:rPr>
              <a:t>Socijalno</a:t>
            </a:r>
          </a:p>
          <a:p>
            <a:r>
              <a:rPr lang="sr-Latn-CS" sz="2000">
                <a:solidFill>
                  <a:schemeClr val="tx2"/>
                </a:solidFill>
                <a:latin typeface="Times New Roman" pitchFamily="18" charset="0"/>
              </a:rPr>
              <a:t>blagostanje</a:t>
            </a:r>
            <a:endParaRPr lang="en-US" sz="2000">
              <a:solidFill>
                <a:schemeClr val="tx2"/>
              </a:solidFill>
              <a:latin typeface="Times New Roman" pitchFamily="18" charset="0"/>
            </a:endParaRPr>
          </a:p>
        </p:txBody>
      </p:sp>
      <p:sp>
        <p:nvSpPr>
          <p:cNvPr id="33803" name="Line 11"/>
          <p:cNvSpPr>
            <a:spLocks noChangeShapeType="1"/>
          </p:cNvSpPr>
          <p:nvPr/>
        </p:nvSpPr>
        <p:spPr bwMode="auto">
          <a:xfrm flipV="1">
            <a:off x="3348038" y="4149725"/>
            <a:ext cx="647700" cy="503238"/>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3804" name="Line 12"/>
          <p:cNvSpPr>
            <a:spLocks noChangeShapeType="1"/>
          </p:cNvSpPr>
          <p:nvPr/>
        </p:nvSpPr>
        <p:spPr bwMode="auto">
          <a:xfrm flipH="1" flipV="1">
            <a:off x="5076825" y="4149725"/>
            <a:ext cx="719138" cy="503238"/>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
        <p:nvSpPr>
          <p:cNvPr id="33805" name="Line 13"/>
          <p:cNvSpPr>
            <a:spLocks noChangeShapeType="1"/>
          </p:cNvSpPr>
          <p:nvPr/>
        </p:nvSpPr>
        <p:spPr bwMode="auto">
          <a:xfrm>
            <a:off x="4500563" y="2708275"/>
            <a:ext cx="0" cy="86360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sr-Cyrl-RS"/>
          </a:p>
        </p:txBody>
      </p:sp>
    </p:spTree>
    <p:extLst>
      <p:ext uri="{BB962C8B-B14F-4D97-AF65-F5344CB8AC3E}">
        <p14:creationId xmlns:p14="http://schemas.microsoft.com/office/powerpoint/2010/main" val="21037990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611188" y="908050"/>
            <a:ext cx="8229600" cy="1143000"/>
          </a:xfrm>
        </p:spPr>
        <p:txBody>
          <a:bodyPr>
            <a:normAutofit fontScale="90000"/>
          </a:bodyPr>
          <a:lstStyle/>
          <a:p>
            <a:r>
              <a:rPr lang="sr-Cyrl-CS" sz="3600" b="1" dirty="0">
                <a:latin typeface="Garamond" pitchFamily="18" charset="0"/>
              </a:rPr>
              <a:t>Однос између макроекономских и здравствених показатеља</a:t>
            </a:r>
          </a:p>
        </p:txBody>
      </p:sp>
      <p:sp>
        <p:nvSpPr>
          <p:cNvPr id="35843" name="Rectangle 3"/>
          <p:cNvSpPr>
            <a:spLocks noChangeArrowheads="1"/>
          </p:cNvSpPr>
          <p:nvPr/>
        </p:nvSpPr>
        <p:spPr bwMode="auto">
          <a:xfrm>
            <a:off x="5003800" y="3284538"/>
            <a:ext cx="345598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sr-Cyrl-CS" dirty="0">
                <a:solidFill>
                  <a:srgbClr val="000000"/>
                </a:solidFill>
                <a:latin typeface="Times New Roman" pitchFamily="18" charset="0"/>
              </a:rPr>
              <a:t>Индиректан однос, нелинеаран</a:t>
            </a:r>
          </a:p>
          <a:p>
            <a:pPr eaLnBrk="0" hangingPunct="0"/>
            <a:r>
              <a:rPr lang="hr-HR" dirty="0">
                <a:solidFill>
                  <a:srgbClr val="000000"/>
                </a:solidFill>
                <a:latin typeface="Times New Roman" pitchFamily="18" charset="0"/>
              </a:rPr>
              <a:t>K</a:t>
            </a:r>
            <a:r>
              <a:rPr lang="sr-Cyrl-CS" dirty="0">
                <a:solidFill>
                  <a:srgbClr val="000000"/>
                </a:solidFill>
                <a:latin typeface="Times New Roman" pitchFamily="18" charset="0"/>
              </a:rPr>
              <a:t>ада доходак расте, Мт одојчади опада, али до одређене границе</a:t>
            </a:r>
          </a:p>
        </p:txBody>
      </p:sp>
      <p:sp>
        <p:nvSpPr>
          <p:cNvPr id="35844" name="Freeform 4"/>
          <p:cNvSpPr>
            <a:spLocks/>
          </p:cNvSpPr>
          <p:nvPr/>
        </p:nvSpPr>
        <p:spPr bwMode="auto">
          <a:xfrm>
            <a:off x="1958975" y="2568575"/>
            <a:ext cx="2738438" cy="2373313"/>
          </a:xfrm>
          <a:custGeom>
            <a:avLst/>
            <a:gdLst>
              <a:gd name="T0" fmla="*/ 0 w 6896"/>
              <a:gd name="T1" fmla="*/ 0 h 5835"/>
              <a:gd name="T2" fmla="*/ 0 w 6896"/>
              <a:gd name="T3" fmla="*/ 5835 h 5835"/>
              <a:gd name="T4" fmla="*/ 6896 w 6896"/>
              <a:gd name="T5" fmla="*/ 5835 h 5835"/>
            </a:gdLst>
            <a:ahLst/>
            <a:cxnLst>
              <a:cxn ang="0">
                <a:pos x="T0" y="T1"/>
              </a:cxn>
              <a:cxn ang="0">
                <a:pos x="T2" y="T3"/>
              </a:cxn>
              <a:cxn ang="0">
                <a:pos x="T4" y="T5"/>
              </a:cxn>
            </a:cxnLst>
            <a:rect l="0" t="0" r="r" b="b"/>
            <a:pathLst>
              <a:path w="6896" h="5835">
                <a:moveTo>
                  <a:pt x="0" y="0"/>
                </a:moveTo>
                <a:lnTo>
                  <a:pt x="0" y="5835"/>
                </a:lnTo>
                <a:lnTo>
                  <a:pt x="6896" y="5835"/>
                </a:lnTo>
              </a:path>
            </a:pathLst>
          </a:custGeom>
          <a:noFill/>
          <a:ln w="349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sr-Cyrl-RS"/>
          </a:p>
        </p:txBody>
      </p:sp>
      <p:sp>
        <p:nvSpPr>
          <p:cNvPr id="35845" name="Rectangle 5"/>
          <p:cNvSpPr>
            <a:spLocks noChangeArrowheads="1"/>
          </p:cNvSpPr>
          <p:nvPr/>
        </p:nvSpPr>
        <p:spPr bwMode="auto">
          <a:xfrm>
            <a:off x="519113" y="3679825"/>
            <a:ext cx="11874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sr-Latn-CS" sz="2000" b="1">
                <a:solidFill>
                  <a:srgbClr val="000000"/>
                </a:solidFill>
              </a:rPr>
              <a:t>Mt odojčadi</a:t>
            </a:r>
            <a:endParaRPr lang="en-US" sz="2400"/>
          </a:p>
        </p:txBody>
      </p:sp>
      <p:sp>
        <p:nvSpPr>
          <p:cNvPr id="35846" name="Arc 6"/>
          <p:cNvSpPr>
            <a:spLocks/>
          </p:cNvSpPr>
          <p:nvPr/>
        </p:nvSpPr>
        <p:spPr bwMode="auto">
          <a:xfrm flipH="1" flipV="1">
            <a:off x="1979613" y="3213100"/>
            <a:ext cx="2303462" cy="1512888"/>
          </a:xfrm>
          <a:custGeom>
            <a:avLst/>
            <a:gdLst>
              <a:gd name="G0" fmla="+- 0 0 0"/>
              <a:gd name="G1" fmla="+- 21600 0 0"/>
              <a:gd name="G2" fmla="+- 21600 0 0"/>
              <a:gd name="T0" fmla="*/ 0 w 21397"/>
              <a:gd name="T1" fmla="*/ 0 h 21600"/>
              <a:gd name="T2" fmla="*/ 21397 w 21397"/>
              <a:gd name="T3" fmla="*/ 18644 h 21600"/>
              <a:gd name="T4" fmla="*/ 0 w 21397"/>
              <a:gd name="T5" fmla="*/ 21600 h 21600"/>
            </a:gdLst>
            <a:ahLst/>
            <a:cxnLst>
              <a:cxn ang="0">
                <a:pos x="T0" y="T1"/>
              </a:cxn>
              <a:cxn ang="0">
                <a:pos x="T2" y="T3"/>
              </a:cxn>
              <a:cxn ang="0">
                <a:pos x="T4" y="T5"/>
              </a:cxn>
            </a:cxnLst>
            <a:rect l="0" t="0" r="r" b="b"/>
            <a:pathLst>
              <a:path w="21397" h="21600" fill="none" extrusionOk="0">
                <a:moveTo>
                  <a:pt x="-1" y="0"/>
                </a:moveTo>
                <a:cubicBezTo>
                  <a:pt x="10787" y="0"/>
                  <a:pt x="19920" y="7958"/>
                  <a:pt x="21396" y="18644"/>
                </a:cubicBezTo>
              </a:path>
              <a:path w="21397" h="21600" stroke="0" extrusionOk="0">
                <a:moveTo>
                  <a:pt x="-1" y="0"/>
                </a:moveTo>
                <a:cubicBezTo>
                  <a:pt x="10787" y="0"/>
                  <a:pt x="19920" y="7958"/>
                  <a:pt x="21396" y="18644"/>
                </a:cubicBezTo>
                <a:lnTo>
                  <a:pt x="0" y="21600"/>
                </a:lnTo>
                <a:close/>
              </a:path>
            </a:pathLst>
          </a:custGeom>
          <a:noFill/>
          <a:ln w="5397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Cyrl-RS"/>
          </a:p>
        </p:txBody>
      </p:sp>
      <p:sp>
        <p:nvSpPr>
          <p:cNvPr id="35847" name="Rectangle 7"/>
          <p:cNvSpPr>
            <a:spLocks noChangeArrowheads="1"/>
          </p:cNvSpPr>
          <p:nvPr/>
        </p:nvSpPr>
        <p:spPr bwMode="auto">
          <a:xfrm>
            <a:off x="2174875" y="5407025"/>
            <a:ext cx="2308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0" hangingPunct="0"/>
            <a:r>
              <a:rPr lang="sr-Latn-CS" sz="2000" b="1">
                <a:solidFill>
                  <a:srgbClr val="000000"/>
                </a:solidFill>
              </a:rPr>
              <a:t>Dohodak</a:t>
            </a:r>
            <a:endParaRPr lang="en-US" sz="2400"/>
          </a:p>
        </p:txBody>
      </p:sp>
    </p:spTree>
    <p:extLst>
      <p:ext uri="{BB962C8B-B14F-4D97-AF65-F5344CB8AC3E}">
        <p14:creationId xmlns:p14="http://schemas.microsoft.com/office/powerpoint/2010/main" val="20225586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a:xfrm>
            <a:off x="280222" y="5301208"/>
            <a:ext cx="8686800" cy="1348033"/>
          </a:xfrm>
        </p:spPr>
        <p:txBody>
          <a:bodyPr>
            <a:normAutofit fontScale="62500" lnSpcReduction="20000"/>
          </a:bodyPr>
          <a:lstStyle/>
          <a:p>
            <a:r>
              <a:rPr lang="sr-Cyrl-CS" dirty="0">
                <a:latin typeface="Garamond" pitchFamily="18" charset="0"/>
              </a:rPr>
              <a:t>Према подацима СЗО о издвајањима за здравствену заштиту као процената БДП-а, Република Србија је изнад просека Европске уније. Међутим, у поређењу са другим европским земљама, Србија издваја у апсолутном износу МАЛА средства за здравствену заштиту, што је последица релативно НИС</a:t>
            </a:r>
            <a:r>
              <a:rPr lang="en-US" dirty="0">
                <a:latin typeface="Garamond" pitchFamily="18" charset="0"/>
              </a:rPr>
              <a:t>K</a:t>
            </a:r>
            <a:r>
              <a:rPr lang="sr-Cyrl-CS" dirty="0">
                <a:latin typeface="Garamond" pitchFamily="18" charset="0"/>
              </a:rPr>
              <a:t>ОГ нивоа БДП-а Србије.</a:t>
            </a:r>
          </a:p>
          <a:p>
            <a:endParaRPr lang="sr-Cyrl-R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99267"/>
            <a:ext cx="8249684" cy="484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80734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755650" y="692150"/>
            <a:ext cx="8077200" cy="505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sz="3600" b="1">
                <a:solidFill>
                  <a:srgbClr val="D18407"/>
                </a:solidFill>
                <a:latin typeface="Comic Sans MS" pitchFamily="66" charset="0"/>
              </a:rPr>
              <a:t>Reference za pokazatelje</a:t>
            </a:r>
          </a:p>
          <a:p>
            <a:pPr>
              <a:lnSpc>
                <a:spcPct val="80000"/>
              </a:lnSpc>
            </a:pPr>
            <a:endParaRPr lang="sr-Latn-CS" sz="2400" b="1">
              <a:solidFill>
                <a:schemeClr val="tx2"/>
              </a:solidFill>
              <a:latin typeface="Comic Sans MS" pitchFamily="66" charset="0"/>
            </a:endParaRPr>
          </a:p>
          <a:p>
            <a:pPr>
              <a:lnSpc>
                <a:spcPct val="80000"/>
              </a:lnSpc>
            </a:pPr>
            <a:endParaRPr lang="sr-Latn-CS" sz="2400" b="1">
              <a:solidFill>
                <a:schemeClr val="tx2"/>
              </a:solidFill>
              <a:latin typeface="Comic Sans MS" pitchFamily="66" charset="0"/>
            </a:endParaRPr>
          </a:p>
          <a:p>
            <a:pPr>
              <a:spcAft>
                <a:spcPct val="50000"/>
              </a:spcAft>
              <a:buFontTx/>
              <a:buChar char="-"/>
            </a:pPr>
            <a:r>
              <a:rPr lang="sr-Latn-CS" sz="2400" b="1">
                <a:solidFill>
                  <a:schemeClr val="tx2"/>
                </a:solidFill>
                <a:latin typeface="Comic Sans MS" pitchFamily="66" charset="0"/>
              </a:rPr>
              <a:t> EUROSTAT </a:t>
            </a:r>
            <a:r>
              <a:rPr lang="sr-Latn-CS" sz="2400" b="1">
                <a:solidFill>
                  <a:schemeClr val="tx2"/>
                </a:solidFill>
                <a:latin typeface="Comic Sans MS" pitchFamily="66" charset="0"/>
                <a:hlinkClick r:id="rId3"/>
              </a:rPr>
              <a:t>www.epp.eurostat.ec.europa.eu</a:t>
            </a:r>
            <a:endParaRPr lang="sr-Latn-CS" sz="2400" b="1">
              <a:solidFill>
                <a:schemeClr val="tx2"/>
              </a:solidFill>
              <a:latin typeface="Comic Sans MS" pitchFamily="66" charset="0"/>
            </a:endParaRPr>
          </a:p>
          <a:p>
            <a:pPr>
              <a:spcAft>
                <a:spcPct val="50000"/>
              </a:spcAft>
              <a:buFontTx/>
              <a:buChar char="-"/>
            </a:pPr>
            <a:r>
              <a:rPr lang="sr-Latn-CS" sz="2400" b="1">
                <a:solidFill>
                  <a:schemeClr val="tx2"/>
                </a:solidFill>
                <a:latin typeface="Comic Sans MS" pitchFamily="66" charset="0"/>
              </a:rPr>
              <a:t> HFA database </a:t>
            </a:r>
            <a:r>
              <a:rPr lang="sr-Latn-CS" sz="2400" b="1">
                <a:solidFill>
                  <a:schemeClr val="tx2"/>
                </a:solidFill>
                <a:latin typeface="Comic Sans MS" pitchFamily="66" charset="0"/>
                <a:hlinkClick r:id="rId4"/>
              </a:rPr>
              <a:t>www.euro.who.int/hfadb</a:t>
            </a:r>
            <a:endParaRPr lang="sr-Latn-CS" sz="2400" b="1">
              <a:solidFill>
                <a:schemeClr val="tx2"/>
              </a:solidFill>
              <a:latin typeface="Comic Sans MS" pitchFamily="66" charset="0"/>
            </a:endParaRPr>
          </a:p>
          <a:p>
            <a:pPr>
              <a:buFontTx/>
              <a:buChar char="-"/>
            </a:pPr>
            <a:r>
              <a:rPr lang="sr-Latn-CS" sz="2400" b="1">
                <a:solidFill>
                  <a:schemeClr val="tx2"/>
                </a:solidFill>
                <a:latin typeface="Comic Sans MS" pitchFamily="66" charset="0"/>
              </a:rPr>
              <a:t> Narodna banka Srbije </a:t>
            </a:r>
          </a:p>
          <a:p>
            <a:pPr>
              <a:spcAft>
                <a:spcPct val="50000"/>
              </a:spcAft>
            </a:pPr>
            <a:r>
              <a:rPr lang="sr-Latn-CS" sz="2400" b="1">
                <a:solidFill>
                  <a:schemeClr val="tx2"/>
                </a:solidFill>
                <a:latin typeface="Comic Sans MS" pitchFamily="66" charset="0"/>
              </a:rPr>
              <a:t>  </a:t>
            </a:r>
            <a:r>
              <a:rPr lang="sr-Latn-CS" sz="2400" b="1">
                <a:solidFill>
                  <a:schemeClr val="tx2"/>
                </a:solidFill>
                <a:latin typeface="Comic Sans MS" pitchFamily="66" charset="0"/>
                <a:hlinkClick r:id="rId5"/>
              </a:rPr>
              <a:t>www.nbs.rs/export/internet/cirilica</a:t>
            </a:r>
            <a:endParaRPr lang="sr-Latn-CS" sz="2400" b="1">
              <a:solidFill>
                <a:schemeClr val="tx2"/>
              </a:solidFill>
              <a:latin typeface="Comic Sans MS" pitchFamily="66" charset="0"/>
            </a:endParaRPr>
          </a:p>
          <a:p>
            <a:pPr>
              <a:spcAft>
                <a:spcPct val="50000"/>
              </a:spcAft>
              <a:buFontTx/>
              <a:buChar char="-"/>
            </a:pPr>
            <a:r>
              <a:rPr lang="sr-Latn-CS" sz="2400" b="1">
                <a:solidFill>
                  <a:schemeClr val="tx2"/>
                </a:solidFill>
                <a:latin typeface="Comic Sans MS" pitchFamily="66" charset="0"/>
              </a:rPr>
              <a:t> Ministarstvo finansija </a:t>
            </a:r>
            <a:r>
              <a:rPr lang="sr-Latn-CS" sz="2400" b="1">
                <a:solidFill>
                  <a:schemeClr val="tx2"/>
                </a:solidFill>
                <a:latin typeface="Comic Sans MS" pitchFamily="66" charset="0"/>
                <a:hlinkClick r:id="rId6"/>
              </a:rPr>
              <a:t>www.mfin.gov.rs</a:t>
            </a:r>
            <a:endParaRPr lang="sr-Latn-CS" sz="2400" b="1">
              <a:solidFill>
                <a:schemeClr val="tx2"/>
              </a:solidFill>
              <a:latin typeface="Comic Sans MS" pitchFamily="66" charset="0"/>
            </a:endParaRPr>
          </a:p>
          <a:p>
            <a:pPr>
              <a:buFontTx/>
              <a:buChar char="-"/>
            </a:pPr>
            <a:r>
              <a:rPr lang="sr-Latn-CS" sz="2400" b="1">
                <a:solidFill>
                  <a:schemeClr val="tx2"/>
                </a:solidFill>
                <a:latin typeface="Comic Sans MS" pitchFamily="66" charset="0"/>
              </a:rPr>
              <a:t> Republički zavod za statistiku</a:t>
            </a:r>
            <a:r>
              <a:rPr lang="sr-Latn-CS" sz="2400" b="1">
                <a:solidFill>
                  <a:schemeClr val="tx2"/>
                </a:solidFill>
                <a:latin typeface="Times New Roman" pitchFamily="18" charset="0"/>
              </a:rPr>
              <a:t>    </a:t>
            </a:r>
          </a:p>
          <a:p>
            <a:pPr>
              <a:spcAft>
                <a:spcPct val="50000"/>
              </a:spcAft>
            </a:pPr>
            <a:r>
              <a:rPr lang="sr-Latn-CS" sz="2400" b="1">
                <a:solidFill>
                  <a:schemeClr val="hlink"/>
                </a:solidFill>
                <a:latin typeface="Comic Sans MS" pitchFamily="66" charset="0"/>
              </a:rPr>
              <a:t>  </a:t>
            </a:r>
            <a:r>
              <a:rPr lang="sr-Latn-CS" sz="2400" b="1" u="sng">
                <a:solidFill>
                  <a:schemeClr val="hlink"/>
                </a:solidFill>
                <a:latin typeface="Comic Sans MS" pitchFamily="66" charset="0"/>
              </a:rPr>
              <a:t>webrzs.stat.gov.rs/axd/index.php</a:t>
            </a:r>
          </a:p>
          <a:p>
            <a:pPr>
              <a:spcAft>
                <a:spcPct val="50000"/>
              </a:spcAft>
            </a:pPr>
            <a:endParaRPr lang="sr-Latn-CS" sz="2400" b="1">
              <a:solidFill>
                <a:schemeClr val="tx2"/>
              </a:solidFill>
              <a:latin typeface="Comic Sans MS" pitchFamily="66" charset="0"/>
            </a:endParaRPr>
          </a:p>
        </p:txBody>
      </p:sp>
      <p:sp>
        <p:nvSpPr>
          <p:cNvPr id="41987" name="Text Box 3"/>
          <p:cNvSpPr txBox="1">
            <a:spLocks noChangeArrowheads="1"/>
          </p:cNvSpPr>
          <p:nvPr/>
        </p:nvSpPr>
        <p:spPr bwMode="auto">
          <a:xfrm>
            <a:off x="5470525" y="11842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2400">
              <a:latin typeface="Times New Roman" pitchFamily="18" charset="0"/>
            </a:endParaRPr>
          </a:p>
        </p:txBody>
      </p:sp>
    </p:spTree>
    <p:extLst>
      <p:ext uri="{BB962C8B-B14F-4D97-AF65-F5344CB8AC3E}">
        <p14:creationId xmlns:p14="http://schemas.microsoft.com/office/powerpoint/2010/main" val="35895162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BA" sz="2400" b="1" dirty="0" smtClean="0">
                <a:latin typeface="Times New Roman" pitchFamily="18" charset="0"/>
                <a:cs typeface="Times New Roman" pitchFamily="18" charset="0"/>
              </a:rPr>
              <a:t>ЕВАЛУАЦИЈА</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81600"/>
          </a:xfrm>
        </p:spPr>
        <p:txBody>
          <a:bodyPr>
            <a:normAutofit/>
          </a:bodyPr>
          <a:lstStyle/>
          <a:p>
            <a:pPr algn="just">
              <a:spcBef>
                <a:spcPct val="50000"/>
              </a:spcBef>
              <a:buFont typeface="Wingdings" pitchFamily="2" charset="2"/>
              <a:buChar char="q"/>
            </a:pPr>
            <a:r>
              <a:rPr lang="sr-Cyrl-BA" sz="2400" b="1" dirty="0">
                <a:solidFill>
                  <a:schemeClr val="tx2"/>
                </a:solidFill>
                <a:latin typeface="Times New Roman" pitchFamily="18" charset="0"/>
                <a:cs typeface="Times New Roman" pitchFamily="18" charset="0"/>
              </a:rPr>
              <a:t>Систематска  анализа </a:t>
            </a:r>
            <a:r>
              <a:rPr lang="sr-Cyrl-BA" sz="2400" b="1" u="sng" dirty="0">
                <a:solidFill>
                  <a:schemeClr val="tx2"/>
                </a:solidFill>
                <a:latin typeface="Times New Roman" pitchFamily="18" charset="0"/>
                <a:cs typeface="Times New Roman" pitchFamily="18" charset="0"/>
              </a:rPr>
              <a:t>процеса</a:t>
            </a:r>
            <a:r>
              <a:rPr lang="sr-Cyrl-BA" sz="2400" b="1" dirty="0">
                <a:solidFill>
                  <a:schemeClr val="tx2"/>
                </a:solidFill>
                <a:latin typeface="Times New Roman" pitchFamily="18" charset="0"/>
                <a:cs typeface="Times New Roman" pitchFamily="18" charset="0"/>
              </a:rPr>
              <a:t> у односу на </a:t>
            </a:r>
            <a:r>
              <a:rPr lang="sr-Cyrl-BA" sz="2400" b="1" u="sng" dirty="0">
                <a:solidFill>
                  <a:schemeClr val="tx2"/>
                </a:solidFill>
                <a:latin typeface="Times New Roman" pitchFamily="18" charset="0"/>
                <a:cs typeface="Times New Roman" pitchFamily="18" charset="0"/>
              </a:rPr>
              <a:t>исходе</a:t>
            </a:r>
            <a:r>
              <a:rPr lang="sr-Cyrl-BA" sz="2400" b="1" dirty="0">
                <a:solidFill>
                  <a:schemeClr val="tx2"/>
                </a:solidFill>
                <a:latin typeface="Times New Roman" pitchFamily="18" charset="0"/>
                <a:cs typeface="Times New Roman" pitchFamily="18" charset="0"/>
              </a:rPr>
              <a:t> уз примену претходно утврђених критеријума ради унапређења ефикасности</a:t>
            </a:r>
            <a:r>
              <a:rPr lang="sr-Cyrl-BA" sz="2400" b="1" dirty="0" smtClean="0">
                <a:solidFill>
                  <a:schemeClr val="tx2"/>
                </a:solidFill>
                <a:latin typeface="Times New Roman" pitchFamily="18" charset="0"/>
                <a:cs typeface="Times New Roman" pitchFamily="18" charset="0"/>
              </a:rPr>
              <a:t>.</a:t>
            </a:r>
          </a:p>
          <a:p>
            <a:pPr algn="r">
              <a:spcBef>
                <a:spcPct val="50000"/>
              </a:spcBef>
            </a:pPr>
            <a:r>
              <a:rPr lang="sr-Latn-CS" sz="1600" b="1" i="1" dirty="0" smtClean="0">
                <a:solidFill>
                  <a:srgbClr val="CC3300"/>
                </a:solidFill>
                <a:latin typeface="Times New Roman" pitchFamily="18" charset="0"/>
                <a:cs typeface="Times New Roman" pitchFamily="18" charset="0"/>
              </a:rPr>
              <a:t>American </a:t>
            </a:r>
            <a:r>
              <a:rPr lang="sr-Latn-CS" sz="1600" b="1" i="1" dirty="0">
                <a:solidFill>
                  <a:srgbClr val="CC3300"/>
                </a:solidFill>
                <a:latin typeface="Times New Roman" pitchFamily="18" charset="0"/>
                <a:cs typeface="Times New Roman" pitchFamily="18" charset="0"/>
              </a:rPr>
              <a:t>Evaluation Association </a:t>
            </a:r>
            <a:r>
              <a:rPr lang="sr-Latn-CS" sz="1600" b="1" i="1" dirty="0" smtClean="0">
                <a:solidFill>
                  <a:srgbClr val="CC3300"/>
                </a:solidFill>
                <a:latin typeface="Times New Roman" pitchFamily="18" charset="0"/>
                <a:cs typeface="Times New Roman" pitchFamily="18" charset="0"/>
              </a:rPr>
              <a:t>2005</a:t>
            </a:r>
            <a:r>
              <a:rPr lang="sr-Cyrl-BA" sz="1600" b="1" i="1" dirty="0" smtClean="0">
                <a:solidFill>
                  <a:srgbClr val="CC3300"/>
                </a:solidFill>
                <a:latin typeface="Times New Roman" pitchFamily="18" charset="0"/>
                <a:cs typeface="Times New Roman" pitchFamily="18" charset="0"/>
              </a:rPr>
              <a:t>.</a:t>
            </a:r>
            <a:endParaRPr lang="en-US" sz="1600" b="1" i="1" dirty="0">
              <a:solidFill>
                <a:srgbClr val="CC3300"/>
              </a:solidFill>
              <a:latin typeface="Times New Roman" pitchFamily="18" charset="0"/>
              <a:cs typeface="Times New Roman" pitchFamily="18" charset="0"/>
            </a:endParaRPr>
          </a:p>
          <a:p>
            <a:pPr algn="just">
              <a:buFont typeface="Wingdings" pitchFamily="2" charset="2"/>
              <a:buChar char="q"/>
            </a:pPr>
            <a:endParaRPr lang="en-US" sz="2400" dirty="0" smtClean="0">
              <a:latin typeface="Times New Roman" pitchFamily="18" charset="0"/>
              <a:cs typeface="Times New Roman" pitchFamily="18" charset="0"/>
            </a:endParaRPr>
          </a:p>
          <a:p>
            <a:pPr algn="just">
              <a:buFont typeface="Wingdings" pitchFamily="2" charset="2"/>
              <a:buChar char="q"/>
            </a:pPr>
            <a:r>
              <a:rPr lang="sr-Cyrl-BA" sz="2400" dirty="0">
                <a:latin typeface="Times New Roman" pitchFamily="18" charset="0"/>
                <a:cs typeface="Times New Roman" pitchFamily="18" charset="0"/>
              </a:rPr>
              <a:t>Евалуација је систематски и научни процес одређивања </a:t>
            </a:r>
            <a:r>
              <a:rPr lang="sr-Cyrl-BA" sz="2400" b="1" dirty="0">
                <a:latin typeface="Times New Roman" pitchFamily="18" charset="0"/>
                <a:cs typeface="Times New Roman" pitchFamily="18" charset="0"/>
              </a:rPr>
              <a:t>степена успешности </a:t>
            </a:r>
            <a:r>
              <a:rPr lang="sr-Cyrl-BA" sz="2400" dirty="0">
                <a:latin typeface="Times New Roman" pitchFamily="18" charset="0"/>
                <a:cs typeface="Times New Roman" pitchFamily="18" charset="0"/>
              </a:rPr>
              <a:t>неке акције или скупа активности у односу на постављене циљеве. </a:t>
            </a:r>
          </a:p>
          <a:p>
            <a:pPr algn="just">
              <a:buFont typeface="Wingdings" pitchFamily="2" charset="2"/>
              <a:buChar char="q"/>
            </a:pPr>
            <a:endParaRPr lang="sr-Cyrl-BA" sz="2400" dirty="0">
              <a:latin typeface="Times New Roman" pitchFamily="18" charset="0"/>
              <a:cs typeface="Times New Roman" pitchFamily="18" charset="0"/>
            </a:endParaRPr>
          </a:p>
          <a:p>
            <a:pPr algn="just">
              <a:buFont typeface="Wingdings" pitchFamily="2" charset="2"/>
              <a:buChar char="q"/>
            </a:pPr>
            <a:r>
              <a:rPr lang="sr-Cyrl-BA" sz="2400" dirty="0">
                <a:latin typeface="Times New Roman" pitchFamily="18" charset="0"/>
                <a:cs typeface="Times New Roman" pitchFamily="18" charset="0"/>
              </a:rPr>
              <a:t>Она обухвата мерење адекватности, ефективности и ефикасности здравствене службе и омогућава прерасподелу приоритета и ресурса на бази промењених здравствених потреба </a:t>
            </a:r>
            <a:r>
              <a:rPr lang="sr-Cyrl-BA" sz="2400" dirty="0" smtClean="0">
                <a:latin typeface="Times New Roman" pitchFamily="18" charset="0"/>
                <a:cs typeface="Times New Roman" pitchFamily="18" charset="0"/>
              </a:rPr>
              <a:t>становни</a:t>
            </a:r>
            <a:r>
              <a:rPr lang="sr-Cyrl-BA" sz="2400" dirty="0">
                <a:latin typeface="Times New Roman" pitchFamily="18" charset="0"/>
                <a:cs typeface="Times New Roman" pitchFamily="18" charset="0"/>
              </a:rPr>
              <a:t>ш</a:t>
            </a:r>
            <a:r>
              <a:rPr lang="sr-Cyrl-BA" sz="2400" dirty="0" smtClean="0">
                <a:latin typeface="Times New Roman" pitchFamily="18" charset="0"/>
                <a:cs typeface="Times New Roman" pitchFamily="18" charset="0"/>
              </a:rPr>
              <a:t>тва. </a:t>
            </a:r>
            <a:endParaRPr lang="sr-Cyrl-BA" sz="2400" dirty="0">
              <a:latin typeface="Times New Roman" pitchFamily="18" charset="0"/>
              <a:cs typeface="Times New Roman" pitchFamily="18" charset="0"/>
            </a:endParaRPr>
          </a:p>
          <a:p>
            <a:pPr algn="just">
              <a:buFont typeface="Wingdings" pitchFamily="2" charset="2"/>
              <a:buChar char="q"/>
            </a:pPr>
            <a:endParaRPr lang="sr-Cyrl-BA" sz="2400" dirty="0">
              <a:latin typeface="Calibri" pitchFamily="34" charset="0"/>
              <a:cs typeface="Calibri" pitchFamily="34" charset="0"/>
            </a:endParaRPr>
          </a:p>
          <a:p>
            <a:pPr marL="0" indent="0" algn="just">
              <a:buNone/>
            </a:pPr>
            <a:endParaRPr lang="sr-Latn-RS" sz="24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25600102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BA" sz="2400" b="1" dirty="0" smtClean="0">
                <a:latin typeface="Times New Roman" pitchFamily="18" charset="0"/>
                <a:cs typeface="Times New Roman" pitchFamily="18" charset="0"/>
              </a:rPr>
              <a:t>ЗАШТО ЕВАЛУИРАМО?</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81600"/>
          </a:xfrm>
        </p:spPr>
        <p:txBody>
          <a:bodyPr>
            <a:normAutofit/>
          </a:bodyPr>
          <a:lstStyle/>
          <a:p>
            <a:pPr marL="609600" indent="-609600">
              <a:buSzPct val="101000"/>
              <a:buFontTx/>
              <a:buAutoNum type="arabicPeriod"/>
            </a:pPr>
            <a:r>
              <a:rPr lang="sr-Cyrl-BA" sz="2400" dirty="0">
                <a:latin typeface="Times New Roman" pitchFamily="18" charset="0"/>
                <a:cs typeface="Times New Roman" pitchFamily="18" charset="0"/>
              </a:rPr>
              <a:t>Да проценимо делотворност/утицај програма</a:t>
            </a:r>
          </a:p>
          <a:p>
            <a:pPr marL="609600" indent="-609600">
              <a:buSzPct val="101000"/>
              <a:buFontTx/>
              <a:buAutoNum type="arabicPeriod"/>
            </a:pPr>
            <a:r>
              <a:rPr lang="sr-Cyrl-BA" sz="2400" dirty="0">
                <a:latin typeface="Times New Roman" pitchFamily="18" charset="0"/>
                <a:cs typeface="Times New Roman" pitchFamily="18" charset="0"/>
              </a:rPr>
              <a:t>Да бисмо известили кључне заинтересоване стране (финансијере, кориснике, волонтере, особље, заједницу)</a:t>
            </a:r>
          </a:p>
          <a:p>
            <a:pPr marL="609600" indent="-609600">
              <a:buSzPct val="101000"/>
              <a:buFontTx/>
              <a:buAutoNum type="arabicPeriod"/>
            </a:pPr>
            <a:r>
              <a:rPr lang="sr-Cyrl-BA" sz="2400" dirty="0">
                <a:latin typeface="Times New Roman" pitchFamily="18" charset="0"/>
                <a:cs typeface="Times New Roman" pitchFamily="18" charset="0"/>
              </a:rPr>
              <a:t>Да идентификујемо начине да побољшамо програм</a:t>
            </a:r>
          </a:p>
          <a:p>
            <a:pPr marL="0" indent="0">
              <a:buSzPct val="101000"/>
              <a:buNone/>
            </a:pPr>
            <a:r>
              <a:rPr lang="sr-Cyrl-BA" sz="2400" dirty="0">
                <a:latin typeface="Times New Roman" pitchFamily="18" charset="0"/>
                <a:cs typeface="Times New Roman" pitchFamily="18" charset="0"/>
              </a:rPr>
              <a:t> </a:t>
            </a:r>
          </a:p>
          <a:p>
            <a:pPr marL="0" indent="0">
              <a:buSzPct val="101000"/>
              <a:buNone/>
            </a:pPr>
            <a:r>
              <a:rPr lang="sr-Cyrl-BA" sz="2400" dirty="0">
                <a:latin typeface="Times New Roman" pitchFamily="18" charset="0"/>
                <a:cs typeface="Times New Roman" pitchFamily="18" charset="0"/>
              </a:rPr>
              <a:t>Инструмент за подршку националној здравственој политици и инструмент у обезбеђивању важних информација за </a:t>
            </a:r>
            <a:r>
              <a:rPr lang="sr-Cyrl-BA" sz="2400" dirty="0" smtClean="0">
                <a:latin typeface="Times New Roman" pitchFamily="18" charset="0"/>
                <a:cs typeface="Times New Roman" pitchFamily="18" charset="0"/>
              </a:rPr>
              <a:t>доносиоце </a:t>
            </a:r>
            <a:r>
              <a:rPr lang="sr-Cyrl-BA" sz="2400" dirty="0">
                <a:latin typeface="Times New Roman" pitchFamily="18" charset="0"/>
                <a:cs typeface="Times New Roman" pitchFamily="18" charset="0"/>
              </a:rPr>
              <a:t>одлука које се односе на здравствене </a:t>
            </a:r>
            <a:r>
              <a:rPr lang="sr-Cyrl-BA" sz="2400" dirty="0" smtClean="0">
                <a:latin typeface="Times New Roman" pitchFamily="18" charset="0"/>
                <a:cs typeface="Times New Roman" pitchFamily="18" charset="0"/>
              </a:rPr>
              <a:t>програме. </a:t>
            </a:r>
            <a:endParaRPr lang="sr-Latn-RS" sz="2400" b="1" dirty="0" smtClean="0">
              <a:latin typeface="Times New Roman" pitchFamily="18" charset="0"/>
              <a:cs typeface="Times New Roman" pitchFamily="18" charset="0"/>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5105400"/>
            <a:ext cx="4352925" cy="1389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770607"/>
            <a:ext cx="2619375"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007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2"/>
          <p:cNvSpPr>
            <a:spLocks noGrp="1"/>
          </p:cNvSpPr>
          <p:nvPr>
            <p:ph type="sldNum" sz="quarter" idx="4294967295"/>
          </p:nvPr>
        </p:nvSpPr>
        <p:spPr>
          <a:xfrm>
            <a:off x="7924800" y="6416675"/>
            <a:ext cx="762000" cy="365125"/>
          </a:xfrm>
          <a:prstGeom prst="rect">
            <a:avLst/>
          </a:prstGeom>
        </p:spPr>
        <p:txBody>
          <a:bodyPr lIns="91429" tIns="45714" rIns="91429" bIns="45714"/>
          <a:lstStyle/>
          <a:p>
            <a:pPr>
              <a:defRPr/>
            </a:pPr>
            <a:fld id="{E8D02CCF-96AC-4E01-A2E1-456007B91258}" type="slidenum">
              <a:rPr lang="en-US"/>
              <a:pPr>
                <a:defRPr/>
              </a:pPr>
              <a:t>6</a:t>
            </a:fld>
            <a:endParaRPr lang="en-US"/>
          </a:p>
        </p:txBody>
      </p:sp>
      <p:sp>
        <p:nvSpPr>
          <p:cNvPr id="73730" name="Rectangle 2"/>
          <p:cNvSpPr>
            <a:spLocks noGrp="1" noChangeArrowheads="1"/>
          </p:cNvSpPr>
          <p:nvPr>
            <p:ph type="title"/>
          </p:nvPr>
        </p:nvSpPr>
        <p:spPr bwMode="auto">
          <a:xfrm>
            <a:off x="625919" y="188640"/>
            <a:ext cx="6759879" cy="1068417"/>
          </a:xfrm>
        </p:spPr>
        <p:txBody>
          <a:bodyPr wrap="square" lIns="91429" tIns="45714" rIns="91429" bIns="45714" numCol="1" anchorCtr="0" compatLnSpc="1">
            <a:prstTxWarp prst="textNoShape">
              <a:avLst/>
            </a:prstTxWarp>
            <a:normAutofit/>
          </a:bodyPr>
          <a:lstStyle/>
          <a:p>
            <a:pPr algn="ctr">
              <a:defRPr/>
            </a:pPr>
            <a:r>
              <a:rPr lang="sr-Cyrl-BA" sz="2800" b="1" dirty="0" smtClean="0">
                <a:solidFill>
                  <a:schemeClr val="tx1"/>
                </a:solidFill>
                <a:latin typeface="Times New Roman" pitchFamily="18" charset="0"/>
                <a:cs typeface="Times New Roman" pitchFamily="18" charset="0"/>
              </a:rPr>
              <a:t>Дефиниција здравља</a:t>
            </a:r>
            <a:endParaRPr lang="en-US" sz="2800" b="1" dirty="0">
              <a:solidFill>
                <a:schemeClr val="tx1"/>
              </a:solidFill>
              <a:latin typeface="Times New Roman" pitchFamily="18" charset="0"/>
              <a:cs typeface="Times New Roman" pitchFamily="18" charset="0"/>
            </a:endParaRPr>
          </a:p>
        </p:txBody>
      </p:sp>
      <p:sp>
        <p:nvSpPr>
          <p:cNvPr id="80901" name="Rectangle 3"/>
          <p:cNvSpPr>
            <a:spLocks noGrp="1" noChangeArrowheads="1"/>
          </p:cNvSpPr>
          <p:nvPr>
            <p:ph type="body" idx="1"/>
          </p:nvPr>
        </p:nvSpPr>
        <p:spPr>
          <a:xfrm>
            <a:off x="685800" y="1905001"/>
            <a:ext cx="6478488" cy="2028055"/>
          </a:xfrm>
          <a:noFill/>
        </p:spPr>
        <p:txBody>
          <a:bodyPr lIns="82058" tIns="41029" rIns="82058" bIns="41029">
            <a:normAutofit/>
          </a:bodyPr>
          <a:lstStyle/>
          <a:p>
            <a:pPr algn="just">
              <a:buNone/>
            </a:pPr>
            <a:r>
              <a:rPr lang="sr-Cyrl-CS" sz="2400" b="1" dirty="0">
                <a:latin typeface="Times New Roman" pitchFamily="18" charset="0"/>
                <a:cs typeface="Times New Roman" pitchFamily="18" charset="0"/>
              </a:rPr>
              <a:t>Здравље је стање потпуног </a:t>
            </a:r>
            <a:r>
              <a:rPr lang="sr-Cyrl-CS" sz="2400" b="1" dirty="0" smtClean="0">
                <a:latin typeface="Times New Roman" pitchFamily="18" charset="0"/>
                <a:cs typeface="Times New Roman" pitchFamily="18" charset="0"/>
              </a:rPr>
              <a:t>физичког,</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психичког и</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социјалног </a:t>
            </a:r>
            <a:r>
              <a:rPr lang="sr-Cyrl-CS" sz="2400" b="1" dirty="0">
                <a:latin typeface="Times New Roman" pitchFamily="18" charset="0"/>
                <a:cs typeface="Times New Roman" pitchFamily="18" charset="0"/>
              </a:rPr>
              <a:t>благостања</a:t>
            </a:r>
            <a:r>
              <a:rPr lang="sr-Cyrl-CS" sz="2400" b="1"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 </a:t>
            </a:r>
            <a:r>
              <a:rPr lang="sr-Cyrl-CS" sz="2400" b="1" dirty="0">
                <a:latin typeface="Times New Roman" pitchFamily="18" charset="0"/>
                <a:cs typeface="Times New Roman" pitchFamily="18" charset="0"/>
              </a:rPr>
              <a:t>а не само одсуство болести или неспособности. </a:t>
            </a:r>
            <a:endParaRPr lang="en-US" sz="2400" b="1" dirty="0" smtClean="0">
              <a:latin typeface="Times New Roman" pitchFamily="18" charset="0"/>
              <a:cs typeface="Times New Roman" pitchFamily="18" charset="0"/>
            </a:endParaRPr>
          </a:p>
          <a:p>
            <a:pPr algn="just">
              <a:buNone/>
            </a:pPr>
            <a:endParaRPr lang="en-US" sz="2000" b="1" dirty="0" smtClean="0">
              <a:solidFill>
                <a:schemeClr val="tx1">
                  <a:lumMod val="65000"/>
                  <a:lumOff val="35000"/>
                </a:schemeClr>
              </a:solidFill>
              <a:latin typeface="Times New Roman" pitchFamily="18" charset="0"/>
              <a:cs typeface="Times New Roman" pitchFamily="18" charset="0"/>
            </a:endParaRPr>
          </a:p>
          <a:p>
            <a:pPr algn="just">
              <a:buNone/>
            </a:pPr>
            <a:r>
              <a:rPr lang="sr-Cyrl-CS" sz="2000" b="1" dirty="0" smtClean="0">
                <a:solidFill>
                  <a:schemeClr val="tx1">
                    <a:lumMod val="65000"/>
                    <a:lumOff val="35000"/>
                  </a:schemeClr>
                </a:solidFill>
                <a:latin typeface="Times New Roman" pitchFamily="18" charset="0"/>
                <a:cs typeface="Times New Roman" pitchFamily="18" charset="0"/>
              </a:rPr>
              <a:t>                         (</a:t>
            </a:r>
            <a:r>
              <a:rPr lang="sr-Cyrl-CS" sz="2000" b="1" dirty="0">
                <a:solidFill>
                  <a:schemeClr val="tx1">
                    <a:lumMod val="65000"/>
                    <a:lumOff val="35000"/>
                  </a:schemeClr>
                </a:solidFill>
                <a:latin typeface="Times New Roman" pitchFamily="18" charset="0"/>
                <a:cs typeface="Times New Roman" pitchFamily="18" charset="0"/>
              </a:rPr>
              <a:t>Устав СЗО, 1948. године)</a:t>
            </a:r>
            <a:endParaRPr lang="en-US" sz="2000" b="1" i="1" dirty="0">
              <a:solidFill>
                <a:schemeClr val="tx1">
                  <a:lumMod val="65000"/>
                  <a:lumOff val="35000"/>
                </a:schemeClr>
              </a:solidFill>
              <a:latin typeface="Times New Roman" pitchFamily="18" charset="0"/>
              <a:cs typeface="Times New Roman" pitchFamily="18" charset="0"/>
            </a:endParaRPr>
          </a:p>
        </p:txBody>
      </p:sp>
      <p:pic>
        <p:nvPicPr>
          <p:cNvPr id="80902" name="Picture 4" descr="hfa21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1" y="4114801"/>
            <a:ext cx="4243388" cy="2238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80903" name="Picture 5" descr="whologo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2182" y="2057400"/>
            <a:ext cx="1346200" cy="1752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2182" y="429"/>
            <a:ext cx="1731818" cy="119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Diagram 2"/>
          <p:cNvGraphicFramePr/>
          <p:nvPr>
            <p:extLst>
              <p:ext uri="{D42A27DB-BD31-4B8C-83A1-F6EECF244321}">
                <p14:modId xmlns:p14="http://schemas.microsoft.com/office/powerpoint/2010/main" val="1688082041"/>
              </p:ext>
            </p:extLst>
          </p:nvPr>
        </p:nvGraphicFramePr>
        <p:xfrm>
          <a:off x="251520" y="4114800"/>
          <a:ext cx="4396681" cy="274319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05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7214" y="1121193"/>
            <a:ext cx="8334375"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58702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BA" sz="2400" b="1" dirty="0" smtClean="0">
                <a:latin typeface="Times New Roman" pitchFamily="18" charset="0"/>
                <a:cs typeface="Times New Roman" pitchFamily="18" charset="0"/>
              </a:rPr>
              <a:t>ЕКОНОМСКА ЕВАЛУАЦИЈА</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382000" cy="5181600"/>
          </a:xfrm>
        </p:spPr>
        <p:txBody>
          <a:bodyPr>
            <a:normAutofit/>
          </a:bodyPr>
          <a:lstStyle/>
          <a:p>
            <a:pPr algn="just">
              <a:buFont typeface="Wingdings" pitchFamily="2" charset="2"/>
              <a:buChar char="q"/>
            </a:pPr>
            <a:r>
              <a:rPr lang="sr-Cyrl-RS" sz="2200" dirty="0">
                <a:latin typeface="Times New Roman" pitchFamily="18" charset="0"/>
                <a:cs typeface="Times New Roman" pitchFamily="18" charset="0"/>
              </a:rPr>
              <a:t>Упоредна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процена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цене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и</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користи</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алтернативних</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интервенција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програма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процедура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или</a:t>
            </a:r>
            <a:r>
              <a:rPr lang="en-US" sz="2200" dirty="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услуга</a:t>
            </a:r>
            <a:endParaRPr lang="sr-Cyrl-BA" sz="2200" dirty="0" smtClean="0">
              <a:latin typeface="Times New Roman" pitchFamily="18" charset="0"/>
              <a:cs typeface="Times New Roman" pitchFamily="18" charset="0"/>
            </a:endParaRPr>
          </a:p>
          <a:p>
            <a:pPr algn="just">
              <a:buFont typeface="Wingdings" pitchFamily="2" charset="2"/>
              <a:buChar char="q"/>
            </a:pPr>
            <a:r>
              <a:rPr lang="sr-Cyrl-RS" sz="2200" dirty="0" smtClean="0">
                <a:latin typeface="Times New Roman" pitchFamily="18" charset="0"/>
                <a:cs typeface="Times New Roman" pitchFamily="18" charset="0"/>
              </a:rPr>
              <a:t>Основни</a:t>
            </a:r>
            <a:r>
              <a:rPr lang="en-US" sz="2200" dirty="0" smtClean="0">
                <a:latin typeface="Times New Roman" pitchFamily="18" charset="0"/>
                <a:cs typeface="Times New Roman" pitchFamily="18" charset="0"/>
              </a:rPr>
              <a:t> </a:t>
            </a:r>
            <a:r>
              <a:rPr lang="sr-Cyrl-RS" sz="2200" dirty="0">
                <a:latin typeface="Times New Roman" pitchFamily="18" charset="0"/>
                <a:cs typeface="Times New Roman" pitchFamily="18" charset="0"/>
              </a:rPr>
              <a:t>задатак</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сваке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економске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евалуације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па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и</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економске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евалуације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која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се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примењује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у</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здравству</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је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да</a:t>
            </a:r>
            <a:r>
              <a:rPr lang="en-US" sz="2200" dirty="0">
                <a:latin typeface="Times New Roman" pitchFamily="18" charset="0"/>
                <a:cs typeface="Times New Roman" pitchFamily="18" charset="0"/>
              </a:rPr>
              <a:t> </a:t>
            </a:r>
            <a:r>
              <a:rPr lang="sr-Cyrl-RS" sz="2200" b="1" dirty="0">
                <a:latin typeface="Times New Roman" pitchFamily="18" charset="0"/>
                <a:cs typeface="Times New Roman" pitchFamily="18" charset="0"/>
              </a:rPr>
              <a:t>идентификује</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мери</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вреднује</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и</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пореди</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трошкове</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и</a:t>
            </a:r>
            <a:r>
              <a:rPr lang="en-US" sz="2200" b="1" dirty="0">
                <a:latin typeface="Times New Roman" pitchFamily="18" charset="0"/>
                <a:cs typeface="Times New Roman" pitchFamily="18" charset="0"/>
              </a:rPr>
              <a:t> </a:t>
            </a:r>
            <a:r>
              <a:rPr lang="sr-Cyrl-RS" sz="2200" b="1" dirty="0">
                <a:latin typeface="Times New Roman" pitchFamily="18" charset="0"/>
                <a:cs typeface="Times New Roman" pitchFamily="18" charset="0"/>
              </a:rPr>
              <a:t>последице</a:t>
            </a:r>
            <a:r>
              <a:rPr lang="en-US" sz="2200" b="1" dirty="0">
                <a:latin typeface="Times New Roman" pitchFamily="18" charset="0"/>
                <a:cs typeface="Times New Roman" pitchFamily="18" charset="0"/>
              </a:rPr>
              <a:t> </a:t>
            </a:r>
            <a:r>
              <a:rPr lang="sr-Cyrl-RS" sz="2200" dirty="0">
                <a:latin typeface="Times New Roman" pitchFamily="18" charset="0"/>
                <a:cs typeface="Times New Roman" pitchFamily="18" charset="0"/>
              </a:rPr>
              <a:t>различитих</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алтернатива</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које</a:t>
            </a:r>
            <a:r>
              <a:rPr lang="en-US" sz="2200" dirty="0">
                <a:latin typeface="Times New Roman" pitchFamily="18" charset="0"/>
                <a:cs typeface="Times New Roman" pitchFamily="18" charset="0"/>
              </a:rPr>
              <a:t> </a:t>
            </a:r>
            <a:r>
              <a:rPr lang="sr-Cyrl-RS" sz="2200" dirty="0">
                <a:latin typeface="Times New Roman" pitchFamily="18" charset="0"/>
                <a:cs typeface="Times New Roman" pitchFamily="18" charset="0"/>
              </a:rPr>
              <a:t>се</a:t>
            </a:r>
            <a:r>
              <a:rPr lang="en-US" sz="2200" dirty="0">
                <a:latin typeface="Times New Roman" pitchFamily="18" charset="0"/>
                <a:cs typeface="Times New Roman" pitchFamily="18" charset="0"/>
              </a:rPr>
              <a:t> </a:t>
            </a:r>
            <a:r>
              <a:rPr lang="sr-Cyrl-BA" sz="2200" dirty="0" smtClean="0">
                <a:latin typeface="Times New Roman" pitchFamily="18" charset="0"/>
                <a:cs typeface="Times New Roman" pitchFamily="18" charset="0"/>
              </a:rPr>
              <a:t>разматрају.</a:t>
            </a:r>
            <a:endParaRPr lang="en-US" sz="2200" dirty="0">
              <a:latin typeface="Times New Roman" pitchFamily="18" charset="0"/>
              <a:cs typeface="Times New Roman" pitchFamily="18" charset="0"/>
            </a:endParaRPr>
          </a:p>
          <a:p>
            <a:endParaRPr lang="sr-Latn-CS" sz="2400" dirty="0"/>
          </a:p>
          <a:p>
            <a:pPr marL="1708150" indent="-628650" algn="r">
              <a:buNone/>
            </a:pPr>
            <a:r>
              <a:rPr lang="sr-Cyrl-BA" sz="1600" b="1" dirty="0" smtClean="0"/>
              <a:t>Извор</a:t>
            </a:r>
            <a:r>
              <a:rPr lang="sr-Latn-CS" sz="1600" b="1" dirty="0" smtClean="0"/>
              <a:t>:</a:t>
            </a:r>
            <a:r>
              <a:rPr lang="sr-Latn-CS" sz="1600" dirty="0" smtClean="0"/>
              <a:t> </a:t>
            </a:r>
            <a:r>
              <a:rPr lang="sr-Latn-CS" sz="1600" dirty="0"/>
              <a:t>Drummond MF, Sculpher MJ, Torrance GW, O</a:t>
            </a:r>
            <a:r>
              <a:rPr lang="en-US" sz="1600" dirty="0"/>
              <a:t>’Brien BJ, Stoddart GL. Methods for the economic evaluation of healthcare programme. Oxford: Oxford University Press 2005</a:t>
            </a:r>
            <a:r>
              <a:rPr lang="en-US" sz="1600" dirty="0" smtClean="0"/>
              <a:t>.</a:t>
            </a:r>
            <a:endParaRPr lang="en-US" sz="1600" b="1"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6537" y="4791075"/>
            <a:ext cx="36576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41556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2436"/>
          </a:xfrm>
        </p:spPr>
        <p:txBody>
          <a:bodyPr>
            <a:normAutofit/>
          </a:bodyPr>
          <a:lstStyle/>
          <a:p>
            <a:r>
              <a:rPr lang="sr-Cyrl-RS" sz="2400" b="1" dirty="0">
                <a:latin typeface="Times New Roman" pitchFamily="18" charset="0"/>
                <a:cs typeface="Times New Roman" pitchFamily="18" charset="0"/>
              </a:rPr>
              <a:t>ЕКОНОМСКА ЕВАЛУАЦИЈА</a:t>
            </a:r>
          </a:p>
        </p:txBody>
      </p:sp>
      <p:sp>
        <p:nvSpPr>
          <p:cNvPr id="3" name="Content Placeholder 2"/>
          <p:cNvSpPr>
            <a:spLocks noGrp="1"/>
          </p:cNvSpPr>
          <p:nvPr>
            <p:ph idx="1"/>
          </p:nvPr>
        </p:nvSpPr>
        <p:spPr/>
        <p:txBody>
          <a:bodyPr/>
          <a:lstStyle/>
          <a:p>
            <a:pPr lvl="0"/>
            <a:endParaRPr lang="sr-Cyrl-RS" b="1" dirty="0" smtClean="0">
              <a:latin typeface="Times New Roman" pitchFamily="18" charset="0"/>
              <a:cs typeface="Times New Roman" pitchFamily="18" charset="0"/>
            </a:endParaRPr>
          </a:p>
          <a:p>
            <a:pPr lvl="0"/>
            <a:endParaRPr lang="sr-Cyrl-RS" b="1" dirty="0" smtClean="0">
              <a:latin typeface="Times New Roman" pitchFamily="18" charset="0"/>
              <a:cs typeface="Times New Roman" pitchFamily="18" charset="0"/>
            </a:endParaRPr>
          </a:p>
          <a:p>
            <a:pPr lvl="0"/>
            <a:endParaRPr lang="sr-Cyrl-RS" b="1" dirty="0">
              <a:latin typeface="Times New Roman" pitchFamily="18" charset="0"/>
              <a:cs typeface="Times New Roman" pitchFamily="18" charset="0"/>
            </a:endParaRPr>
          </a:p>
          <a:p>
            <a:pPr marL="0" lvl="0" indent="0">
              <a:buNone/>
            </a:pPr>
            <a:endParaRPr lang="sr-Cyrl-RS" b="1" dirty="0">
              <a:latin typeface="Times New Roman" pitchFamily="18" charset="0"/>
              <a:cs typeface="Times New Roman" pitchFamily="18" charset="0"/>
            </a:endParaRPr>
          </a:p>
          <a:p>
            <a:pPr lvl="0">
              <a:buFont typeface="Wingdings" pitchFamily="2" charset="2"/>
              <a:buChar char="ü"/>
            </a:pPr>
            <a:r>
              <a:rPr lang="sr-Cyrl-RS" sz="2800" b="1" dirty="0" smtClean="0">
                <a:latin typeface="Times New Roman" pitchFamily="18" charset="0"/>
                <a:cs typeface="Times New Roman" pitchFamily="18" charset="0"/>
              </a:rPr>
              <a:t>економска</a:t>
            </a:r>
            <a:r>
              <a:rPr lang="en-AU" sz="2800" b="1"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анализа</a:t>
            </a:r>
            <a:r>
              <a:rPr lang="en-AU" sz="2800" b="1"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се</a:t>
            </a:r>
            <a:r>
              <a:rPr lang="en-AU" sz="2800" b="1" dirty="0" smtClean="0">
                <a:latin typeface="Times New Roman" pitchFamily="18" charset="0"/>
                <a:cs typeface="Times New Roman" pitchFamily="18" charset="0"/>
              </a:rPr>
              <a:t> </a:t>
            </a:r>
            <a:r>
              <a:rPr lang="sr-Cyrl-RS" sz="2800" b="1" dirty="0" smtClean="0">
                <a:latin typeface="Times New Roman" pitchFamily="18" charset="0"/>
                <a:cs typeface="Times New Roman" pitchFamily="18" charset="0"/>
              </a:rPr>
              <a:t>бави</a:t>
            </a:r>
            <a:r>
              <a:rPr lang="en-AU" sz="2800" b="1" dirty="0" smtClean="0">
                <a:latin typeface="Times New Roman" pitchFamily="18" charset="0"/>
                <a:cs typeface="Times New Roman" pitchFamily="18" charset="0"/>
              </a:rPr>
              <a:t> </a:t>
            </a:r>
            <a:r>
              <a:rPr lang="sr-Cyrl-RS" sz="2800" b="1" dirty="0" smtClean="0">
                <a:solidFill>
                  <a:srgbClr val="C00000"/>
                </a:solidFill>
                <a:latin typeface="Times New Roman" pitchFamily="18" charset="0"/>
                <a:cs typeface="Times New Roman" pitchFamily="18" charset="0"/>
              </a:rPr>
              <a:t>ИЗБОРОМ</a:t>
            </a:r>
            <a:endParaRPr lang="en-US" sz="2800" b="1" dirty="0">
              <a:solidFill>
                <a:srgbClr val="C00000"/>
              </a:solidFill>
              <a:latin typeface="Times New Roman" pitchFamily="18" charset="0"/>
              <a:cs typeface="Times New Roman" pitchFamily="18" charset="0"/>
            </a:endParaRPr>
          </a:p>
          <a:p>
            <a:endParaRPr lang="sr-Cyrl-RS" dirty="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288" y="1676400"/>
            <a:ext cx="5867400" cy="1959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1850" y="4922293"/>
            <a:ext cx="24003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37196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RS" sz="2400" b="1" dirty="0" smtClean="0">
                <a:latin typeface="Times New Roman" pitchFamily="18" charset="0"/>
                <a:cs typeface="Times New Roman" pitchFamily="18" charset="0"/>
              </a:rPr>
              <a:t>ОСНОВНА</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ТЕРМИНОЛОГИЈА</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81600"/>
          </a:xfrm>
        </p:spPr>
        <p:txBody>
          <a:bodyPr>
            <a:normAutofit/>
          </a:bodyPr>
          <a:lstStyle/>
          <a:p>
            <a:pPr marL="465138" indent="-465138">
              <a:lnSpc>
                <a:spcPct val="90000"/>
              </a:lnSpc>
              <a:buSzPct val="100000"/>
              <a:buFont typeface="Wingdings" pitchFamily="2" charset="2"/>
              <a:buChar char="¢"/>
            </a:pPr>
            <a:r>
              <a:rPr lang="sr-Cyrl-RS" sz="2200" b="1" u="sng" dirty="0" smtClean="0">
                <a:solidFill>
                  <a:srgbClr val="C00000"/>
                </a:solidFill>
                <a:latin typeface="Times New Roman" pitchFamily="18" charset="0"/>
                <a:cs typeface="Times New Roman" pitchFamily="18" charset="0"/>
              </a:rPr>
              <a:t>ЕФЕКТИВНОСТ</a:t>
            </a:r>
            <a:r>
              <a:rPr lang="de-DE" sz="2200" b="1" dirty="0" smtClean="0">
                <a:solidFill>
                  <a:srgbClr val="C00000"/>
                </a:solidFill>
                <a:latin typeface="Times New Roman" pitchFamily="18" charset="0"/>
                <a:cs typeface="Times New Roman" pitchFamily="18" charset="0"/>
              </a:rPr>
              <a:t> </a:t>
            </a:r>
            <a:r>
              <a:rPr lang="de-DE" sz="2200" b="1" dirty="0">
                <a:solidFill>
                  <a:srgbClr val="C00000"/>
                </a:solidFill>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степен</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коме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одређена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интервенција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поступак</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услуга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примењени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пракси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постижу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сврху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којој</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намењени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одређену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популацију</a:t>
            </a:r>
            <a:r>
              <a:rPr lang="de-DE" sz="2200" dirty="0" smtClean="0">
                <a:latin typeface="Times New Roman" pitchFamily="18" charset="0"/>
                <a:cs typeface="Times New Roman" pitchFamily="18" charset="0"/>
              </a:rPr>
              <a:t>.</a:t>
            </a:r>
            <a:endParaRPr lang="sr-Cyrl-BA" sz="2200" dirty="0" smtClean="0">
              <a:latin typeface="Times New Roman" pitchFamily="18" charset="0"/>
              <a:cs typeface="Times New Roman" pitchFamily="18" charset="0"/>
            </a:endParaRPr>
          </a:p>
          <a:p>
            <a:pPr marL="465138" indent="-465138">
              <a:lnSpc>
                <a:spcPct val="90000"/>
              </a:lnSpc>
              <a:buSzPct val="100000"/>
              <a:buFont typeface="Wingdings" pitchFamily="2" charset="2"/>
              <a:buChar char="¢"/>
            </a:pPr>
            <a:endParaRPr lang="sr-Latn-CS" sz="2200" dirty="0">
              <a:latin typeface="Times New Roman" pitchFamily="18" charset="0"/>
              <a:cs typeface="Times New Roman" pitchFamily="18" charset="0"/>
            </a:endParaRPr>
          </a:p>
          <a:p>
            <a:pPr marL="465138" indent="-465138">
              <a:lnSpc>
                <a:spcPct val="90000"/>
              </a:lnSpc>
              <a:buSzPct val="100000"/>
              <a:buFont typeface="Wingdings" pitchFamily="2" charset="2"/>
              <a:buChar char="¢"/>
            </a:pPr>
            <a:r>
              <a:rPr lang="sr-Cyrl-RS" sz="2200" b="1" u="sng" dirty="0" smtClean="0">
                <a:solidFill>
                  <a:srgbClr val="C00000"/>
                </a:solidFill>
                <a:latin typeface="Times New Roman" pitchFamily="18" charset="0"/>
                <a:cs typeface="Times New Roman" pitchFamily="18" charset="0"/>
              </a:rPr>
              <a:t>ИСХОД</a:t>
            </a:r>
            <a:r>
              <a:rPr lang="sr-Latn-CS" sz="2200" dirty="0" smtClean="0">
                <a:solidFill>
                  <a:srgbClr val="C00000"/>
                </a:solidFill>
                <a:latin typeface="Times New Roman" pitchFamily="18" charset="0"/>
                <a:cs typeface="Times New Roman" pitchFamily="18" charset="0"/>
              </a:rPr>
              <a:t> </a:t>
            </a:r>
            <a:r>
              <a:rPr lang="sr-Latn-CS" sz="2200" dirty="0">
                <a:solidFill>
                  <a:srgbClr val="C00000"/>
                </a:solidFill>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резултат</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извршења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неизвршења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једне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функције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процеса</a:t>
            </a:r>
            <a:r>
              <a:rPr lang="sr-Latn-CS" sz="2200" dirty="0" smtClean="0">
                <a:latin typeface="Times New Roman" pitchFamily="18" charset="0"/>
                <a:cs typeface="Times New Roman" pitchFamily="18" charset="0"/>
              </a:rPr>
              <a:t>.</a:t>
            </a:r>
            <a:endParaRPr lang="sr-Cyrl-BA" sz="2200" dirty="0" smtClean="0">
              <a:latin typeface="Times New Roman" pitchFamily="18" charset="0"/>
              <a:cs typeface="Times New Roman" pitchFamily="18" charset="0"/>
            </a:endParaRPr>
          </a:p>
          <a:p>
            <a:pPr marL="465138" indent="-465138">
              <a:lnSpc>
                <a:spcPct val="90000"/>
              </a:lnSpc>
              <a:buSzPct val="100000"/>
              <a:buFont typeface="Wingdings" pitchFamily="2" charset="2"/>
              <a:buChar char="¢"/>
            </a:pPr>
            <a:endParaRPr lang="de-DE" sz="2200" dirty="0">
              <a:latin typeface="Times New Roman" pitchFamily="18" charset="0"/>
              <a:cs typeface="Times New Roman" pitchFamily="18" charset="0"/>
            </a:endParaRPr>
          </a:p>
          <a:p>
            <a:pPr marL="465138" indent="-465138">
              <a:lnSpc>
                <a:spcPct val="90000"/>
              </a:lnSpc>
              <a:buSzPct val="100000"/>
              <a:buFont typeface="Wingdings" pitchFamily="2" charset="2"/>
              <a:buChar char="¢"/>
            </a:pPr>
            <a:r>
              <a:rPr lang="sr-Cyrl-RS" sz="2200" b="1" u="sng" dirty="0" smtClean="0">
                <a:solidFill>
                  <a:srgbClr val="C00000"/>
                </a:solidFill>
                <a:latin typeface="Times New Roman" pitchFamily="18" charset="0"/>
                <a:cs typeface="Times New Roman" pitchFamily="18" charset="0"/>
              </a:rPr>
              <a:t>ЗДРАВСТВЕНА</a:t>
            </a:r>
            <a:r>
              <a:rPr lang="sr-Latn-CS" sz="2200" b="1" u="sng" dirty="0" smtClean="0">
                <a:solidFill>
                  <a:srgbClr val="C00000"/>
                </a:solidFill>
                <a:latin typeface="Times New Roman" pitchFamily="18" charset="0"/>
                <a:cs typeface="Times New Roman" pitchFamily="18" charset="0"/>
              </a:rPr>
              <a:t> </a:t>
            </a:r>
            <a:r>
              <a:rPr lang="sr-Cyrl-RS" sz="2200" b="1" u="sng" dirty="0" smtClean="0">
                <a:solidFill>
                  <a:srgbClr val="C00000"/>
                </a:solidFill>
                <a:latin typeface="Times New Roman" pitchFamily="18" charset="0"/>
                <a:cs typeface="Times New Roman" pitchFamily="18" charset="0"/>
              </a:rPr>
              <a:t>ДОБИТ</a:t>
            </a:r>
            <a:r>
              <a:rPr lang="de-DE" sz="2200" b="1" dirty="0" smtClean="0">
                <a:solidFill>
                  <a:srgbClr val="C00000"/>
                </a:solidFill>
                <a:latin typeface="Times New Roman" pitchFamily="18" charset="0"/>
                <a:cs typeface="Times New Roman" pitchFamily="18" charset="0"/>
              </a:rPr>
              <a:t> </a:t>
            </a:r>
            <a:r>
              <a:rPr lang="de-DE" sz="2200" dirty="0">
                <a:solidFill>
                  <a:srgbClr val="C00000"/>
                </a:solidFill>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укупна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добит</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одређеног</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терапијског</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поступка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превентивне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активности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него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што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трошкови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узети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обзир</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изражена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новчаним</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јединицама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ако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није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могуће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често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није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онда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физичким</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јединицама</a:t>
            </a:r>
            <a:r>
              <a:rPr lang="sr-Latn-CS" sz="2200" dirty="0" smtClean="0">
                <a:latin typeface="Times New Roman" pitchFamily="18" charset="0"/>
                <a:cs typeface="Times New Roman" pitchFamily="18" charset="0"/>
              </a:rPr>
              <a:t>;</a:t>
            </a:r>
            <a:r>
              <a:rPr lang="en-U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здравственој</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економици</a:t>
            </a:r>
            <a:r>
              <a:rPr lang="de-DE"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добит</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препознаје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редуковању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трошкова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унапређењу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здравља</a:t>
            </a:r>
            <a:r>
              <a:rPr lang="de-DE" sz="2200" dirty="0" smtClean="0">
                <a:latin typeface="Times New Roman" pitchFamily="18" charset="0"/>
                <a:cs typeface="Times New Roman" pitchFamily="18" charset="0"/>
              </a:rPr>
              <a:t>.</a:t>
            </a:r>
            <a:endParaRPr lang="de-CH" sz="2200" dirty="0">
              <a:latin typeface="Times New Roman" pitchFamily="18" charset="0"/>
              <a:cs typeface="Times New Roman" pitchFamily="18" charset="0"/>
            </a:endParaRPr>
          </a:p>
        </p:txBody>
      </p:sp>
    </p:spTree>
    <p:extLst>
      <p:ext uri="{BB962C8B-B14F-4D97-AF65-F5344CB8AC3E}">
        <p14:creationId xmlns:p14="http://schemas.microsoft.com/office/powerpoint/2010/main" val="71780136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RS" sz="2400" b="1" dirty="0">
                <a:latin typeface="Times New Roman" pitchFamily="18" charset="0"/>
                <a:cs typeface="Times New Roman" pitchFamily="18" charset="0"/>
              </a:rPr>
              <a:t>ОСНОВНА</a:t>
            </a:r>
            <a:r>
              <a:rPr lang="sr-Latn-CS" sz="2400" b="1" dirty="0">
                <a:latin typeface="Times New Roman" pitchFamily="18" charset="0"/>
                <a:cs typeface="Times New Roman" pitchFamily="18" charset="0"/>
              </a:rPr>
              <a:t> </a:t>
            </a:r>
            <a:r>
              <a:rPr lang="sr-Cyrl-RS" sz="2400" b="1" dirty="0">
                <a:latin typeface="Times New Roman" pitchFamily="18" charset="0"/>
                <a:cs typeface="Times New Roman" pitchFamily="18" charset="0"/>
              </a:rPr>
              <a:t>ТЕРМИНОЛОГИЈА</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81600"/>
          </a:xfrm>
        </p:spPr>
        <p:txBody>
          <a:bodyPr>
            <a:normAutofit/>
          </a:bodyPr>
          <a:lstStyle/>
          <a:p>
            <a:pPr marL="465138" indent="-465138">
              <a:buClr>
                <a:schemeClr val="tx1"/>
              </a:buClr>
              <a:buSzPct val="100000"/>
              <a:buFont typeface="Wingdings" pitchFamily="2" charset="2"/>
              <a:buChar char="¢"/>
            </a:pPr>
            <a:r>
              <a:rPr lang="sr-Cyrl-RS" sz="2200" b="1" u="sng" dirty="0" smtClean="0">
                <a:solidFill>
                  <a:srgbClr val="C00000"/>
                </a:solidFill>
                <a:latin typeface="Times New Roman" pitchFamily="18" charset="0"/>
                <a:cs typeface="Times New Roman" pitchFamily="18" charset="0"/>
              </a:rPr>
              <a:t>АЛОКАТИВНА</a:t>
            </a:r>
            <a:r>
              <a:rPr lang="sr-Latn-CS" sz="2200" b="1" u="sng" dirty="0" smtClean="0">
                <a:solidFill>
                  <a:srgbClr val="C00000"/>
                </a:solidFill>
                <a:latin typeface="Times New Roman" pitchFamily="18" charset="0"/>
                <a:cs typeface="Times New Roman" pitchFamily="18" charset="0"/>
              </a:rPr>
              <a:t> </a:t>
            </a:r>
            <a:r>
              <a:rPr lang="sr-Cyrl-RS" sz="2200" b="1" u="sng" dirty="0" smtClean="0">
                <a:solidFill>
                  <a:srgbClr val="C00000"/>
                </a:solidFill>
                <a:latin typeface="Times New Roman" pitchFamily="18" charset="0"/>
                <a:cs typeface="Times New Roman" pitchFamily="18" charset="0"/>
              </a:rPr>
              <a:t>ЕФИКАСНОСТ</a:t>
            </a:r>
            <a:r>
              <a:rPr lang="de-DE" sz="2200" dirty="0" smtClean="0">
                <a:solidFill>
                  <a:srgbClr val="C00000"/>
                </a:solidFill>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расподела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ресурса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између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различитих</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интервенција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би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постигло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достизање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комбинације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циљева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који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друштвено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највише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пожељни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односу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доступне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ресурсе</a:t>
            </a:r>
            <a:r>
              <a:rPr lang="sr-Latn-CS" sz="2200" dirty="0" smtClean="0">
                <a:latin typeface="Times New Roman" pitchFamily="18" charset="0"/>
                <a:cs typeface="Times New Roman" pitchFamily="18" charset="0"/>
              </a:rPr>
              <a:t>.</a:t>
            </a:r>
            <a:endParaRPr lang="sr-Latn-CS" sz="2200" dirty="0">
              <a:latin typeface="Times New Roman" pitchFamily="18" charset="0"/>
              <a:cs typeface="Times New Roman" pitchFamily="18" charset="0"/>
            </a:endParaRPr>
          </a:p>
          <a:p>
            <a:pPr marL="465138" indent="-465138">
              <a:buClr>
                <a:schemeClr val="tx1"/>
              </a:buClr>
              <a:buSzPct val="100000"/>
              <a:buFont typeface="Wingdings" pitchFamily="2" charset="2"/>
              <a:buChar char="¢"/>
            </a:pPr>
            <a:r>
              <a:rPr lang="sr-Cyrl-RS" sz="2200" b="1" u="sng" dirty="0" smtClean="0">
                <a:solidFill>
                  <a:srgbClr val="C00000"/>
                </a:solidFill>
                <a:latin typeface="Times New Roman" pitchFamily="18" charset="0"/>
                <a:cs typeface="Times New Roman" pitchFamily="18" charset="0"/>
              </a:rPr>
              <a:t>ТЕХНИЧКА</a:t>
            </a:r>
            <a:r>
              <a:rPr lang="sr-Latn-CS" sz="2200" b="1" u="sng" dirty="0" smtClean="0">
                <a:solidFill>
                  <a:srgbClr val="C00000"/>
                </a:solidFill>
                <a:latin typeface="Times New Roman" pitchFamily="18" charset="0"/>
                <a:cs typeface="Times New Roman" pitchFamily="18" charset="0"/>
              </a:rPr>
              <a:t> </a:t>
            </a:r>
            <a:r>
              <a:rPr lang="sr-Cyrl-RS" sz="2200" b="1" u="sng" dirty="0" smtClean="0">
                <a:solidFill>
                  <a:srgbClr val="C00000"/>
                </a:solidFill>
                <a:latin typeface="Times New Roman" pitchFamily="18" charset="0"/>
                <a:cs typeface="Times New Roman" pitchFamily="18" charset="0"/>
              </a:rPr>
              <a:t>ЕФИКАСНОСТ</a:t>
            </a:r>
            <a:r>
              <a:rPr lang="de-DE" sz="2200" b="1" u="sng" dirty="0" smtClean="0">
                <a:solidFill>
                  <a:srgbClr val="C00000"/>
                </a:solidFill>
                <a:latin typeface="Times New Roman" pitchFamily="18" charset="0"/>
                <a:cs typeface="Times New Roman" pitchFamily="18" charset="0"/>
              </a:rPr>
              <a:t> </a:t>
            </a:r>
            <a:r>
              <a:rPr lang="de-DE" sz="2200" u="sng" dirty="0">
                <a:solidFill>
                  <a:srgbClr val="C00000"/>
                </a:solidFill>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односи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оптималну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употребу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ресурса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пружању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формирању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једне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здравствене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интервенције</a:t>
            </a:r>
            <a:r>
              <a:rPr lang="sr-Latn-CS" sz="2200" dirty="0" smtClean="0">
                <a:latin typeface="Times New Roman" pitchFamily="18" charset="0"/>
                <a:cs typeface="Times New Roman" pitchFamily="18" charset="0"/>
              </a:rPr>
              <a:t> </a:t>
            </a:r>
            <a:r>
              <a:rPr lang="sr-Latn-CS" sz="2200" dirty="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обезбеђивање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нема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губитка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ресурса</a:t>
            </a:r>
            <a:r>
              <a:rPr lang="sr-Latn-CS" sz="2200" dirty="0" smtClean="0">
                <a:latin typeface="Times New Roman" pitchFamily="18" charset="0"/>
                <a:cs typeface="Times New Roman" pitchFamily="18" charset="0"/>
              </a:rPr>
              <a:t>...</a:t>
            </a:r>
            <a:endParaRPr lang="sr-Latn-CS" sz="2200" dirty="0">
              <a:latin typeface="Times New Roman" pitchFamily="18" charset="0"/>
              <a:cs typeface="Times New Roman" pitchFamily="18" charset="0"/>
            </a:endParaRPr>
          </a:p>
          <a:p>
            <a:pPr marL="465138" indent="-465138">
              <a:buClr>
                <a:schemeClr val="tx1"/>
              </a:buClr>
              <a:buSzPct val="100000"/>
              <a:buFont typeface="Wingdings" pitchFamily="2" charset="2"/>
              <a:buChar char="¢"/>
            </a:pPr>
            <a:r>
              <a:rPr lang="de-DE" sz="2200" b="1" dirty="0">
                <a:solidFill>
                  <a:srgbClr val="C00000"/>
                </a:solidFill>
                <a:latin typeface="Times New Roman" pitchFamily="18" charset="0"/>
                <a:cs typeface="Times New Roman" pitchFamily="18" charset="0"/>
              </a:rPr>
              <a:t> </a:t>
            </a:r>
            <a:r>
              <a:rPr lang="sr-Cyrl-RS" sz="2200" b="1" u="sng" dirty="0" smtClean="0">
                <a:solidFill>
                  <a:srgbClr val="C00000"/>
                </a:solidFill>
                <a:latin typeface="Times New Roman" pitchFamily="18" charset="0"/>
                <a:cs typeface="Times New Roman" pitchFamily="18" charset="0"/>
              </a:rPr>
              <a:t>АНАЛИЗА</a:t>
            </a:r>
            <a:r>
              <a:rPr lang="sr-Latn-CS" sz="2200" b="1" u="sng" dirty="0" smtClean="0">
                <a:solidFill>
                  <a:srgbClr val="C00000"/>
                </a:solidFill>
                <a:latin typeface="Times New Roman" pitchFamily="18" charset="0"/>
                <a:cs typeface="Times New Roman" pitchFamily="18" charset="0"/>
              </a:rPr>
              <a:t> </a:t>
            </a:r>
            <a:r>
              <a:rPr lang="sr-Cyrl-RS" sz="2200" b="1" u="sng" dirty="0" smtClean="0">
                <a:solidFill>
                  <a:srgbClr val="C00000"/>
                </a:solidFill>
                <a:latin typeface="Times New Roman" pitchFamily="18" charset="0"/>
                <a:cs typeface="Times New Roman" pitchFamily="18" charset="0"/>
              </a:rPr>
              <a:t>ТРОШКОВА</a:t>
            </a:r>
            <a:r>
              <a:rPr lang="sr-Latn-CS" sz="2200" b="1" u="sng" dirty="0" smtClean="0">
                <a:solidFill>
                  <a:srgbClr val="C00000"/>
                </a:solidFill>
                <a:latin typeface="Times New Roman" pitchFamily="18" charset="0"/>
                <a:cs typeface="Times New Roman" pitchFamily="18" charset="0"/>
              </a:rPr>
              <a:t> </a:t>
            </a:r>
            <a:r>
              <a:rPr lang="sr-Cyrl-RS" sz="2200" b="1" u="sng" dirty="0" smtClean="0">
                <a:solidFill>
                  <a:srgbClr val="C00000"/>
                </a:solidFill>
                <a:latin typeface="Times New Roman" pitchFamily="18" charset="0"/>
                <a:cs typeface="Times New Roman" pitchFamily="18" charset="0"/>
              </a:rPr>
              <a:t>БОЛЕСТИ</a:t>
            </a:r>
            <a:r>
              <a:rPr lang="sr-Latn-CS" sz="2200" b="1" dirty="0" smtClean="0">
                <a:solidFill>
                  <a:srgbClr val="C00000"/>
                </a:solidFill>
                <a:latin typeface="Times New Roman" pitchFamily="18" charset="0"/>
                <a:cs typeface="Times New Roman" pitchFamily="18" charset="0"/>
              </a:rPr>
              <a:t> </a:t>
            </a:r>
            <a:r>
              <a:rPr lang="de-DE" sz="2200" dirty="0">
                <a:solidFill>
                  <a:srgbClr val="C00000"/>
                </a:solidFill>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одређивање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економског</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терета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неке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болести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стања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здравља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укључујући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трошкове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лечења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Израчунавање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трошкова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сврху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процене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економског</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терета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друштво</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одређеног</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обољења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групе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болести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или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неких</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програма</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тј</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активности</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систему</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здравствене</a:t>
            </a:r>
            <a:r>
              <a:rPr lang="sr-Latn-CS" sz="2200" dirty="0" smtClean="0">
                <a:latin typeface="Times New Roman" pitchFamily="18" charset="0"/>
                <a:cs typeface="Times New Roman" pitchFamily="18" charset="0"/>
              </a:rPr>
              <a:t> </a:t>
            </a:r>
            <a:r>
              <a:rPr lang="sr-Cyrl-RS" sz="2200" dirty="0" smtClean="0">
                <a:latin typeface="Times New Roman" pitchFamily="18" charset="0"/>
                <a:cs typeface="Times New Roman" pitchFamily="18" charset="0"/>
              </a:rPr>
              <a:t>заштите</a:t>
            </a:r>
            <a:r>
              <a:rPr lang="sr-Latn-CS" sz="2200" dirty="0" smtClean="0">
                <a:latin typeface="Times New Roman" pitchFamily="18" charset="0"/>
                <a:cs typeface="Times New Roman" pitchFamily="18" charset="0"/>
              </a:rPr>
              <a:t>.</a:t>
            </a:r>
            <a:endParaRPr lang="de-CH" sz="2200" dirty="0">
              <a:latin typeface="Times New Roman" pitchFamily="18" charset="0"/>
              <a:cs typeface="Times New Roman" pitchFamily="18" charset="0"/>
            </a:endParaRPr>
          </a:p>
          <a:p>
            <a:pPr marL="0" indent="0" algn="just">
              <a:buNone/>
            </a:pPr>
            <a:endParaRPr lang="sr-Latn-RS" sz="24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19005206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sr-Cyrl-RS" sz="2400" b="1" dirty="0" smtClean="0">
                <a:latin typeface="Times New Roman" pitchFamily="18" charset="0"/>
                <a:cs typeface="Times New Roman" pitchFamily="18" charset="0"/>
              </a:rPr>
              <a:t>ЧЕМУ</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СЛУЖИ</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ЕКОНОМСКА</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ЕВАЛУАЦИЈА</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У</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ЗДРАВСТВУ</a:t>
            </a:r>
            <a:endParaRPr lang="sr-Cyrl-R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1828800"/>
          </a:xfrm>
        </p:spPr>
        <p:txBody>
          <a:bodyPr>
            <a:normAutofit/>
          </a:bodyPr>
          <a:lstStyle/>
          <a:p>
            <a:pPr>
              <a:buFont typeface="Wingdings" pitchFamily="2" charset="2"/>
              <a:buChar char="Ø"/>
            </a:pPr>
            <a:r>
              <a:rPr lang="sr-Cyrl-RS" sz="2600" dirty="0" smtClean="0">
                <a:latin typeface="Times New Roman" pitchFamily="18" charset="0"/>
                <a:cs typeface="Times New Roman" pitchFamily="18" charset="0"/>
              </a:rPr>
              <a:t>Средства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која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стоје</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на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располагању</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здравственој</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заштити</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су</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ограничена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новац</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време</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особље...</a:t>
            </a:r>
            <a:r>
              <a:rPr lang="en-US" sz="2600" dirty="0" smtClean="0">
                <a:latin typeface="Times New Roman" pitchFamily="18" charset="0"/>
                <a:cs typeface="Times New Roman" pitchFamily="18" charset="0"/>
              </a:rPr>
              <a:t>)</a:t>
            </a:r>
          </a:p>
          <a:p>
            <a:pPr>
              <a:buFont typeface="Wingdings" pitchFamily="2" charset="2"/>
              <a:buChar char="Ø"/>
            </a:pPr>
            <a:r>
              <a:rPr lang="sr-Cyrl-RS" sz="2600" dirty="0" smtClean="0">
                <a:latin typeface="Times New Roman" pitchFamily="18" charset="0"/>
                <a:cs typeface="Times New Roman" pitchFamily="18" charset="0"/>
              </a:rPr>
              <a:t>Потрошња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у систему</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здравствене</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заштите</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је</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превелика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у</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односу</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на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доступна</a:t>
            </a:r>
            <a:r>
              <a:rPr lang="en-US" sz="26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средства.</a:t>
            </a:r>
            <a:endParaRPr lang="en-US" sz="2600" dirty="0" smtClean="0">
              <a:latin typeface="Times New Roman" pitchFamily="18" charset="0"/>
              <a:cs typeface="Times New Roman" pitchFamily="18" charset="0"/>
            </a:endParaRPr>
          </a:p>
        </p:txBody>
      </p:sp>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1915" y="3594651"/>
            <a:ext cx="4029075" cy="27539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75740" y="3594651"/>
            <a:ext cx="4572000" cy="2456057"/>
          </a:xfrm>
          <a:prstGeom prst="rect">
            <a:avLst/>
          </a:prstGeom>
        </p:spPr>
        <p:txBody>
          <a:bodyPr>
            <a:spAutoFit/>
          </a:bodyPr>
          <a:lstStyle/>
          <a:p>
            <a:pPr marL="457200" indent="-457200">
              <a:spcBef>
                <a:spcPct val="20000"/>
              </a:spcBef>
              <a:buFont typeface="Wingdings" pitchFamily="2" charset="2"/>
              <a:buChar char="v"/>
            </a:pPr>
            <a:r>
              <a:rPr lang="sr-Cyrl-RS" sz="2600" dirty="0">
                <a:solidFill>
                  <a:prstClr val="black"/>
                </a:solidFill>
                <a:latin typeface="Times New Roman" pitchFamily="18" charset="0"/>
                <a:cs typeface="Times New Roman" pitchFamily="18" charset="0"/>
              </a:rPr>
              <a:t>Неки</a:t>
            </a:r>
            <a:r>
              <a:rPr lang="en-US" sz="2600" dirty="0">
                <a:solidFill>
                  <a:prstClr val="black"/>
                </a:solidFill>
                <a:latin typeface="Times New Roman" pitchFamily="18" charset="0"/>
                <a:cs typeface="Times New Roman" pitchFamily="18" charset="0"/>
              </a:rPr>
              <a:t> </a:t>
            </a:r>
            <a:r>
              <a:rPr lang="sr-Cyrl-RS" sz="2600" dirty="0">
                <a:solidFill>
                  <a:prstClr val="black"/>
                </a:solidFill>
                <a:latin typeface="Times New Roman" pitchFamily="18" charset="0"/>
                <a:cs typeface="Times New Roman" pitchFamily="18" charset="0"/>
              </a:rPr>
              <a:t>од</a:t>
            </a:r>
            <a:r>
              <a:rPr lang="en-US" sz="2600" dirty="0">
                <a:solidFill>
                  <a:prstClr val="black"/>
                </a:solidFill>
                <a:latin typeface="Times New Roman" pitchFamily="18" charset="0"/>
                <a:cs typeface="Times New Roman" pitchFamily="18" charset="0"/>
              </a:rPr>
              <a:t> </a:t>
            </a:r>
            <a:r>
              <a:rPr lang="sr-Cyrl-RS" sz="2600" dirty="0">
                <a:solidFill>
                  <a:prstClr val="black"/>
                </a:solidFill>
                <a:latin typeface="Times New Roman" pitchFamily="18" charset="0"/>
                <a:cs typeface="Times New Roman" pitchFamily="18" charset="0"/>
              </a:rPr>
              <a:t>разлога:</a:t>
            </a:r>
            <a:endParaRPr lang="en-US" sz="2600" dirty="0">
              <a:solidFill>
                <a:prstClr val="black"/>
              </a:solidFill>
              <a:latin typeface="Times New Roman" pitchFamily="18" charset="0"/>
              <a:cs typeface="Times New Roman" pitchFamily="18" charset="0"/>
            </a:endParaRPr>
          </a:p>
          <a:p>
            <a:pPr marL="342900" indent="-342900">
              <a:spcBef>
                <a:spcPct val="20000"/>
              </a:spcBef>
              <a:buFont typeface="Wingdings" pitchFamily="2" charset="2"/>
              <a:buChar char="ü"/>
            </a:pPr>
            <a:r>
              <a:rPr lang="sr-Cyrl-RS" sz="2200" dirty="0">
                <a:solidFill>
                  <a:prstClr val="black"/>
                </a:solidFill>
                <a:latin typeface="Times New Roman" pitchFamily="18" charset="0"/>
                <a:cs typeface="Times New Roman" pitchFamily="18" charset="0"/>
              </a:rPr>
              <a:t>Демографска</a:t>
            </a:r>
            <a:r>
              <a:rPr lang="en-US" sz="2200" dirty="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транзиција</a:t>
            </a:r>
            <a:endParaRPr lang="en-US" sz="2200" dirty="0">
              <a:solidFill>
                <a:prstClr val="black"/>
              </a:solidFill>
              <a:latin typeface="Times New Roman" pitchFamily="18" charset="0"/>
              <a:cs typeface="Times New Roman" pitchFamily="18" charset="0"/>
            </a:endParaRPr>
          </a:p>
          <a:p>
            <a:pPr marL="342900" indent="-342900">
              <a:spcBef>
                <a:spcPct val="20000"/>
              </a:spcBef>
              <a:buFont typeface="Wingdings" pitchFamily="2" charset="2"/>
              <a:buChar char="ü"/>
            </a:pPr>
            <a:r>
              <a:rPr lang="sr-Cyrl-RS" sz="2200" dirty="0" smtClean="0">
                <a:solidFill>
                  <a:prstClr val="black"/>
                </a:solidFill>
                <a:latin typeface="Times New Roman" pitchFamily="18" charset="0"/>
                <a:cs typeface="Times New Roman" pitchFamily="18" charset="0"/>
              </a:rPr>
              <a:t>Епидемиолошка</a:t>
            </a:r>
            <a:r>
              <a:rPr lang="en-US" sz="2200" dirty="0" smtClean="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транзиција</a:t>
            </a:r>
            <a:endParaRPr lang="en-US" sz="2200" dirty="0">
              <a:solidFill>
                <a:prstClr val="black"/>
              </a:solidFill>
              <a:latin typeface="Times New Roman" pitchFamily="18" charset="0"/>
              <a:cs typeface="Times New Roman" pitchFamily="18" charset="0"/>
            </a:endParaRPr>
          </a:p>
          <a:p>
            <a:pPr marL="342900" indent="-342900">
              <a:spcBef>
                <a:spcPct val="20000"/>
              </a:spcBef>
              <a:buFont typeface="Wingdings" pitchFamily="2" charset="2"/>
              <a:buChar char="ü"/>
            </a:pPr>
            <a:r>
              <a:rPr lang="sr-Cyrl-RS" sz="2200" dirty="0">
                <a:solidFill>
                  <a:prstClr val="black"/>
                </a:solidFill>
                <a:latin typeface="Times New Roman" pitchFamily="18" charset="0"/>
                <a:cs typeface="Times New Roman" pitchFamily="18" charset="0"/>
              </a:rPr>
              <a:t>Напредак</a:t>
            </a:r>
            <a:r>
              <a:rPr lang="en-US" sz="2200" dirty="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у</a:t>
            </a:r>
            <a:r>
              <a:rPr lang="en-US" sz="2200" dirty="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медицинском</a:t>
            </a:r>
            <a:r>
              <a:rPr lang="en-US" sz="2200" dirty="0">
                <a:solidFill>
                  <a:prstClr val="black"/>
                </a:solidFill>
                <a:latin typeface="Times New Roman" pitchFamily="18" charset="0"/>
                <a:cs typeface="Times New Roman" pitchFamily="18" charset="0"/>
              </a:rPr>
              <a:t> </a:t>
            </a:r>
            <a:r>
              <a:rPr lang="sr-Cyrl-RS" sz="2200" dirty="0" smtClean="0">
                <a:solidFill>
                  <a:prstClr val="black"/>
                </a:solidFill>
                <a:latin typeface="Times New Roman" pitchFamily="18" charset="0"/>
                <a:cs typeface="Times New Roman" pitchFamily="18" charset="0"/>
              </a:rPr>
              <a:t>знању</a:t>
            </a:r>
            <a:r>
              <a:rPr lang="en-US" sz="2200" dirty="0" smtClean="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и</a:t>
            </a:r>
            <a:r>
              <a:rPr lang="en-US" sz="2200" dirty="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технологијама</a:t>
            </a:r>
            <a:endParaRPr lang="en-US" sz="2200" dirty="0">
              <a:solidFill>
                <a:prstClr val="black"/>
              </a:solidFill>
              <a:latin typeface="Times New Roman" pitchFamily="18" charset="0"/>
              <a:cs typeface="Times New Roman" pitchFamily="18" charset="0"/>
            </a:endParaRPr>
          </a:p>
          <a:p>
            <a:pPr marL="342900" indent="-342900">
              <a:spcBef>
                <a:spcPct val="20000"/>
              </a:spcBef>
              <a:buFont typeface="Wingdings" pitchFamily="2" charset="2"/>
              <a:buChar char="ü"/>
            </a:pPr>
            <a:r>
              <a:rPr lang="sr-Cyrl-RS" sz="2200" dirty="0" smtClean="0">
                <a:solidFill>
                  <a:prstClr val="black"/>
                </a:solidFill>
                <a:latin typeface="Times New Roman" pitchFamily="18" charset="0"/>
                <a:cs typeface="Times New Roman" pitchFamily="18" charset="0"/>
              </a:rPr>
              <a:t>О</a:t>
            </a:r>
            <a:r>
              <a:rPr lang="sr-Cyrl-BA" sz="2200" dirty="0">
                <a:solidFill>
                  <a:prstClr val="black"/>
                </a:solidFill>
                <a:latin typeface="Times New Roman" pitchFamily="18" charset="0"/>
                <a:cs typeface="Times New Roman" pitchFamily="18" charset="0"/>
              </a:rPr>
              <a:t>ч</a:t>
            </a:r>
            <a:r>
              <a:rPr lang="sr-Cyrl-RS" sz="2200" dirty="0" smtClean="0">
                <a:solidFill>
                  <a:prstClr val="black"/>
                </a:solidFill>
                <a:latin typeface="Times New Roman" pitchFamily="18" charset="0"/>
                <a:cs typeface="Times New Roman" pitchFamily="18" charset="0"/>
              </a:rPr>
              <a:t>екивања</a:t>
            </a:r>
            <a:r>
              <a:rPr lang="en-US" sz="2200" dirty="0" smtClean="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јавности</a:t>
            </a:r>
            <a:r>
              <a:rPr lang="en-US" sz="2200" dirty="0">
                <a:solidFill>
                  <a:prstClr val="black"/>
                </a:solidFill>
                <a:latin typeface="Times New Roman" pitchFamily="18" charset="0"/>
                <a:cs typeface="Times New Roman" pitchFamily="18" charset="0"/>
              </a:rPr>
              <a:t> </a:t>
            </a:r>
            <a:r>
              <a:rPr lang="sr-Cyrl-RS" sz="2200" dirty="0">
                <a:solidFill>
                  <a:prstClr val="black"/>
                </a:solidFill>
                <a:latin typeface="Times New Roman" pitchFamily="18" charset="0"/>
                <a:cs typeface="Times New Roman" pitchFamily="18" charset="0"/>
              </a:rPr>
              <a:t>расту</a:t>
            </a:r>
            <a:endParaRPr lang="en-US" sz="22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83868600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RS" sz="2400" b="1" dirty="0" smtClean="0">
                <a:latin typeface="Times New Roman" pitchFamily="18" charset="0"/>
                <a:cs typeface="Times New Roman" pitchFamily="18" charset="0"/>
              </a:rPr>
              <a:t>КАРАКТЕРИСТИКЕ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ЕКОНОМСКИХ</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ЕВАЛУАЦИЈА</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458200" cy="5181600"/>
          </a:xfrm>
        </p:spPr>
        <p:txBody>
          <a:bodyPr>
            <a:normAutofit fontScale="92500" lnSpcReduction="20000"/>
          </a:bodyPr>
          <a:lstStyle/>
          <a:p>
            <a:pPr>
              <a:buSzPct val="100000"/>
              <a:defRPr/>
            </a:pPr>
            <a:endParaRPr lang="sr-Cyrl-RS" sz="2400" dirty="0" smtClean="0"/>
          </a:p>
          <a:p>
            <a:pPr marL="0" indent="0">
              <a:buSzPct val="100000"/>
              <a:buNone/>
              <a:defRPr/>
            </a:pPr>
            <a:r>
              <a:rPr lang="sr-Cyrl-RS" sz="3400" b="1" dirty="0" smtClean="0">
                <a:latin typeface="Times New Roman" pitchFamily="18" charset="0"/>
                <a:cs typeface="Times New Roman" pitchFamily="18" charset="0"/>
              </a:rPr>
              <a:t>ТРОШКОВИ</a:t>
            </a:r>
            <a:r>
              <a:rPr lang="hr-HR" sz="3400" b="1" dirty="0" smtClean="0">
                <a:latin typeface="Times New Roman" pitchFamily="18" charset="0"/>
                <a:cs typeface="Times New Roman" pitchFamily="18" charset="0"/>
              </a:rPr>
              <a:t>: </a:t>
            </a:r>
            <a:r>
              <a:rPr lang="sr-Cyrl-RS" sz="2600" b="1" dirty="0">
                <a:latin typeface="Times New Roman" pitchFamily="18" charset="0"/>
                <a:cs typeface="Times New Roman" pitchFamily="18" charset="0"/>
              </a:rPr>
              <a:t>економска</a:t>
            </a:r>
            <a:r>
              <a:rPr lang="hr-HR" sz="2600" b="1" dirty="0">
                <a:latin typeface="Times New Roman" pitchFamily="18" charset="0"/>
                <a:cs typeface="Times New Roman" pitchFamily="18" charset="0"/>
              </a:rPr>
              <a:t> </a:t>
            </a:r>
            <a:r>
              <a:rPr lang="sr-Cyrl-RS" sz="2600" b="1" dirty="0">
                <a:latin typeface="Times New Roman" pitchFamily="18" charset="0"/>
                <a:cs typeface="Times New Roman" pitchFamily="18" charset="0"/>
              </a:rPr>
              <a:t>категорија</a:t>
            </a:r>
            <a:r>
              <a:rPr lang="hr-HR" sz="2600" b="1" dirty="0">
                <a:latin typeface="Times New Roman" pitchFamily="18" charset="0"/>
                <a:cs typeface="Times New Roman" pitchFamily="18" charset="0"/>
              </a:rPr>
              <a:t> </a:t>
            </a:r>
            <a:r>
              <a:rPr lang="hr-HR" sz="2600" b="1" dirty="0" smtClean="0">
                <a:latin typeface="Times New Roman" pitchFamily="18" charset="0"/>
                <a:cs typeface="Times New Roman" pitchFamily="18" charset="0"/>
              </a:rPr>
              <a:t>–</a:t>
            </a:r>
            <a:endParaRPr lang="sr-Cyrl-BA" sz="2600" b="1" dirty="0" smtClean="0">
              <a:latin typeface="Times New Roman" pitchFamily="18" charset="0"/>
              <a:cs typeface="Times New Roman" pitchFamily="18" charset="0"/>
            </a:endParaRPr>
          </a:p>
          <a:p>
            <a:pPr marL="0" indent="0">
              <a:buSzPct val="100000"/>
              <a:buNone/>
              <a:defRPr/>
            </a:pPr>
            <a:r>
              <a:rPr lang="sr-Cyrl-RS" sz="2600" b="1" dirty="0" smtClean="0">
                <a:solidFill>
                  <a:srgbClr val="C00000"/>
                </a:solidFill>
                <a:latin typeface="Times New Roman" pitchFamily="18" charset="0"/>
                <a:cs typeface="Times New Roman" pitchFamily="18" charset="0"/>
              </a:rPr>
              <a:t>                                   у</a:t>
            </a:r>
            <a:r>
              <a:rPr lang="hr-HR" sz="2600" b="1" dirty="0" smtClean="0">
                <a:solidFill>
                  <a:srgbClr val="C00000"/>
                </a:solidFill>
                <a:latin typeface="Times New Roman" pitchFamily="18" charset="0"/>
                <a:cs typeface="Times New Roman" pitchFamily="18" charset="0"/>
              </a:rPr>
              <a:t> </a:t>
            </a:r>
            <a:r>
              <a:rPr lang="sr-Cyrl-RS" sz="2600" b="1" dirty="0">
                <a:solidFill>
                  <a:srgbClr val="C00000"/>
                </a:solidFill>
                <a:latin typeface="Times New Roman" pitchFamily="18" charset="0"/>
                <a:cs typeface="Times New Roman" pitchFamily="18" charset="0"/>
              </a:rPr>
              <a:t>новчаним</a:t>
            </a:r>
            <a:r>
              <a:rPr lang="hr-HR" sz="2600" b="1" dirty="0">
                <a:solidFill>
                  <a:srgbClr val="C00000"/>
                </a:solidFill>
                <a:latin typeface="Times New Roman" pitchFamily="18" charset="0"/>
                <a:cs typeface="Times New Roman" pitchFamily="18" charset="0"/>
              </a:rPr>
              <a:t> </a:t>
            </a:r>
            <a:r>
              <a:rPr lang="sr-Cyrl-RS" sz="2600" b="1" dirty="0">
                <a:solidFill>
                  <a:srgbClr val="C00000"/>
                </a:solidFill>
                <a:latin typeface="Times New Roman" pitchFamily="18" charset="0"/>
                <a:cs typeface="Times New Roman" pitchFamily="18" charset="0"/>
              </a:rPr>
              <a:t>јединицама</a:t>
            </a:r>
            <a:endParaRPr lang="hr-HR" sz="2600" b="1" dirty="0">
              <a:solidFill>
                <a:srgbClr val="C00000"/>
              </a:solidFill>
              <a:latin typeface="Times New Roman" pitchFamily="18" charset="0"/>
              <a:cs typeface="Times New Roman" pitchFamily="18" charset="0"/>
            </a:endParaRPr>
          </a:p>
          <a:p>
            <a:pPr>
              <a:buSzPct val="100000"/>
              <a:defRPr/>
            </a:pPr>
            <a:endParaRPr lang="sr-Cyrl-RS" sz="2400" dirty="0"/>
          </a:p>
          <a:p>
            <a:pPr>
              <a:buSzPct val="100000"/>
              <a:defRPr/>
            </a:pPr>
            <a:endParaRPr lang="sr-Cyrl-BA" sz="2400" dirty="0" smtClean="0">
              <a:latin typeface="Times New Roman" pitchFamily="18" charset="0"/>
              <a:cs typeface="Times New Roman" pitchFamily="18" charset="0"/>
            </a:endParaRPr>
          </a:p>
          <a:p>
            <a:pPr>
              <a:buSzPct val="100000"/>
              <a:defRPr/>
            </a:pPr>
            <a:endParaRPr lang="sr-Cyrl-BA" sz="2400" dirty="0" smtClean="0">
              <a:latin typeface="Times New Roman" pitchFamily="18" charset="0"/>
              <a:cs typeface="Times New Roman" pitchFamily="18" charset="0"/>
            </a:endParaRPr>
          </a:p>
          <a:p>
            <a:pPr>
              <a:buSzPct val="100000"/>
              <a:defRPr/>
            </a:pPr>
            <a:endParaRPr lang="sr-Cyrl-RS" sz="2400" dirty="0" smtClean="0">
              <a:latin typeface="Times New Roman" pitchFamily="18" charset="0"/>
              <a:cs typeface="Times New Roman" pitchFamily="18" charset="0"/>
            </a:endParaRPr>
          </a:p>
          <a:p>
            <a:pPr>
              <a:buFont typeface="Wingdings" pitchFamily="2" charset="2"/>
              <a:buNone/>
            </a:pPr>
            <a:r>
              <a:rPr lang="sr-Cyrl-RS" sz="3400" b="1" dirty="0" smtClean="0">
                <a:latin typeface="Times New Roman" pitchFamily="18" charset="0"/>
                <a:cs typeface="Times New Roman" pitchFamily="18" charset="0"/>
              </a:rPr>
              <a:t>ИСХОДИ</a:t>
            </a:r>
            <a:r>
              <a:rPr lang="hr-HR" sz="3400" b="1" dirty="0" smtClean="0">
                <a:latin typeface="Times New Roman" pitchFamily="18" charset="0"/>
                <a:cs typeface="Times New Roman" pitchFamily="18" charset="0"/>
              </a:rPr>
              <a:t>:</a:t>
            </a:r>
            <a:endParaRPr lang="sr-Cyrl-BA" sz="3400" b="1" dirty="0" smtClean="0">
              <a:latin typeface="Times New Roman" pitchFamily="18" charset="0"/>
              <a:cs typeface="Times New Roman" pitchFamily="18" charset="0"/>
            </a:endParaRPr>
          </a:p>
          <a:p>
            <a:pPr>
              <a:buFont typeface="Wingdings" pitchFamily="2" charset="2"/>
              <a:buChar char="ü"/>
            </a:pPr>
            <a:r>
              <a:rPr lang="sr-Cyrl-RS" sz="2900" b="1" dirty="0" smtClean="0">
                <a:latin typeface="Times New Roman" pitchFamily="18" charset="0"/>
                <a:cs typeface="Times New Roman" pitchFamily="18" charset="0"/>
              </a:rPr>
              <a:t>економска</a:t>
            </a:r>
            <a:r>
              <a:rPr lang="hr-HR" sz="2900" b="1" dirty="0" smtClean="0">
                <a:latin typeface="Times New Roman" pitchFamily="18" charset="0"/>
                <a:cs typeface="Times New Roman" pitchFamily="18" charset="0"/>
              </a:rPr>
              <a:t> </a:t>
            </a:r>
            <a:r>
              <a:rPr lang="sr-Cyrl-RS" sz="2900" b="1" dirty="0">
                <a:latin typeface="Times New Roman" pitchFamily="18" charset="0"/>
                <a:cs typeface="Times New Roman" pitchFamily="18" charset="0"/>
              </a:rPr>
              <a:t>категорија</a:t>
            </a:r>
            <a:r>
              <a:rPr lang="hr-HR" sz="2900" dirty="0">
                <a:latin typeface="Times New Roman" pitchFamily="18" charset="0"/>
                <a:cs typeface="Times New Roman" pitchFamily="18" charset="0"/>
              </a:rPr>
              <a:t> </a:t>
            </a:r>
            <a:endParaRPr lang="sr-Cyrl-BA" sz="2900" dirty="0" smtClean="0">
              <a:latin typeface="Times New Roman" pitchFamily="18" charset="0"/>
              <a:cs typeface="Times New Roman" pitchFamily="18" charset="0"/>
            </a:endParaRPr>
          </a:p>
          <a:p>
            <a:pPr>
              <a:buFont typeface="Wingdings" pitchFamily="2" charset="2"/>
              <a:buChar char="ü"/>
            </a:pPr>
            <a:r>
              <a:rPr lang="sr-Cyrl-RS" sz="2900" b="1" dirty="0" smtClean="0">
                <a:latin typeface="Times New Roman" pitchFamily="18" charset="0"/>
                <a:cs typeface="Times New Roman" pitchFamily="18" charset="0"/>
              </a:rPr>
              <a:t>неекономска</a:t>
            </a:r>
            <a:r>
              <a:rPr lang="hr-HR" sz="2900" b="1" dirty="0" smtClean="0">
                <a:latin typeface="Times New Roman" pitchFamily="18" charset="0"/>
                <a:cs typeface="Times New Roman" pitchFamily="18" charset="0"/>
              </a:rPr>
              <a:t> </a:t>
            </a:r>
            <a:r>
              <a:rPr lang="sr-Cyrl-RS" sz="2900" b="1" dirty="0">
                <a:latin typeface="Times New Roman" pitchFamily="18" charset="0"/>
                <a:cs typeface="Times New Roman" pitchFamily="18" charset="0"/>
              </a:rPr>
              <a:t>категорија</a:t>
            </a:r>
            <a:r>
              <a:rPr lang="hr-HR" sz="2900" dirty="0">
                <a:latin typeface="Times New Roman" pitchFamily="18" charset="0"/>
                <a:cs typeface="Times New Roman" pitchFamily="18" charset="0"/>
              </a:rPr>
              <a:t>: </a:t>
            </a:r>
            <a:endParaRPr lang="sr-Cyrl-BA" sz="2900" dirty="0" smtClean="0">
              <a:latin typeface="Times New Roman" pitchFamily="18" charset="0"/>
              <a:cs typeface="Times New Roman" pitchFamily="18" charset="0"/>
            </a:endParaRPr>
          </a:p>
          <a:p>
            <a:pPr marL="0" indent="0">
              <a:buNone/>
            </a:pPr>
            <a:r>
              <a:rPr lang="sr-Cyrl-RS" sz="1900" dirty="0" smtClean="0">
                <a:latin typeface="Times New Roman" pitchFamily="18" charset="0"/>
                <a:cs typeface="Times New Roman" pitchFamily="18" charset="0"/>
              </a:rPr>
              <a:t>              </a:t>
            </a:r>
            <a:r>
              <a:rPr lang="sr-Cyrl-RS" sz="2600" dirty="0" smtClean="0">
                <a:latin typeface="Times New Roman" pitchFamily="18" charset="0"/>
                <a:cs typeface="Times New Roman" pitchFamily="18" charset="0"/>
              </a:rPr>
              <a:t>клинички</a:t>
            </a:r>
            <a:r>
              <a:rPr lang="hr-HR" sz="2600" dirty="0">
                <a:latin typeface="Times New Roman" pitchFamily="18" charset="0"/>
                <a:cs typeface="Times New Roman" pitchFamily="18" charset="0"/>
              </a:rPr>
              <a:t>, </a:t>
            </a:r>
            <a:r>
              <a:rPr lang="sr-Cyrl-RS" sz="2600" dirty="0">
                <a:latin typeface="Times New Roman" pitchFamily="18" charset="0"/>
                <a:cs typeface="Times New Roman" pitchFamily="18" charset="0"/>
              </a:rPr>
              <a:t>хуманистички</a:t>
            </a:r>
            <a:r>
              <a:rPr lang="hr-HR" sz="2600" dirty="0">
                <a:latin typeface="Times New Roman" pitchFamily="18" charset="0"/>
                <a:cs typeface="Times New Roman" pitchFamily="18" charset="0"/>
              </a:rPr>
              <a:t> </a:t>
            </a:r>
          </a:p>
          <a:p>
            <a:pPr>
              <a:buFont typeface="Wingdings" pitchFamily="2" charset="2"/>
              <a:buNone/>
            </a:pPr>
            <a:r>
              <a:rPr lang="hr-HR" sz="2400" dirty="0">
                <a:latin typeface="Arial Narrow" pitchFamily="34" charset="0"/>
              </a:rPr>
              <a:t>                                              </a:t>
            </a:r>
            <a:endParaRPr lang="hr-HR" sz="1400" dirty="0">
              <a:latin typeface="Arial Narrow" pitchFamily="34" charset="0"/>
            </a:endParaRPr>
          </a:p>
          <a:p>
            <a:pPr marL="0" indent="0">
              <a:buSzPct val="100000"/>
              <a:buNone/>
              <a:defRPr/>
            </a:pPr>
            <a:r>
              <a:rPr lang="sr-Cyrl-BA" sz="2400" dirty="0" smtClean="0"/>
              <a:t> </a:t>
            </a:r>
            <a:endParaRPr lang="sr-Cyrl-RS" sz="2400" dirty="0" smtClean="0"/>
          </a:p>
          <a:p>
            <a:pPr>
              <a:buSzPct val="100000"/>
              <a:defRPr/>
            </a:pPr>
            <a:endParaRPr lang="sr-Cyrl-RS" sz="2400"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1472821"/>
            <a:ext cx="2300643"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5005" y="4191000"/>
            <a:ext cx="3019425"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30376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4"/>
          <p:cNvSpPr>
            <a:spLocks noGrp="1"/>
          </p:cNvSpPr>
          <p:nvPr>
            <p:ph type="sldNum" sz="quarter" idx="12"/>
          </p:nvPr>
        </p:nvSpPr>
        <p:spPr/>
        <p:txBody>
          <a:bodyPr/>
          <a:lstStyle/>
          <a:p>
            <a:fld id="{B5AB1017-E2F7-4C19-9B1D-A3F1F3A19B3A}" type="slidenum">
              <a:rPr lang="en-US">
                <a:solidFill>
                  <a:prstClr val="black">
                    <a:tint val="75000"/>
                  </a:prstClr>
                </a:solidFill>
              </a:rPr>
              <a:pPr/>
              <a:t>66</a:t>
            </a:fld>
            <a:endParaRPr lang="en-US" dirty="0">
              <a:solidFill>
                <a:prstClr val="black">
                  <a:tint val="75000"/>
                </a:prstClr>
              </a:solidFill>
            </a:endParaRPr>
          </a:p>
        </p:txBody>
      </p:sp>
      <p:sp>
        <p:nvSpPr>
          <p:cNvPr id="48130" name="Rectangle 2"/>
          <p:cNvSpPr>
            <a:spLocks noGrp="1" noChangeArrowheads="1"/>
          </p:cNvSpPr>
          <p:nvPr>
            <p:ph type="title"/>
          </p:nvPr>
        </p:nvSpPr>
        <p:spPr>
          <a:xfrm>
            <a:off x="457200" y="277813"/>
            <a:ext cx="8229600" cy="636587"/>
          </a:xfrm>
        </p:spPr>
        <p:txBody>
          <a:bodyPr>
            <a:normAutofit/>
          </a:bodyPr>
          <a:lstStyle/>
          <a:p>
            <a:r>
              <a:rPr lang="sr-Cyrl-RS" sz="2400" b="1" dirty="0" smtClean="0">
                <a:latin typeface="Times New Roman" pitchFamily="18" charset="0"/>
                <a:cs typeface="Times New Roman" pitchFamily="18" charset="0"/>
              </a:rPr>
              <a:t>КОМПОНЕНТЕ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ЕВАЛУАЦИЈЕ</a:t>
            </a:r>
            <a:endParaRPr lang="en-US" sz="2400" b="1" dirty="0">
              <a:latin typeface="Times New Roman" pitchFamily="18" charset="0"/>
              <a:cs typeface="Times New Roman" pitchFamily="18" charset="0"/>
            </a:endParaRPr>
          </a:p>
        </p:txBody>
      </p:sp>
      <p:sp>
        <p:nvSpPr>
          <p:cNvPr id="48131" name="Rectangle 3"/>
          <p:cNvSpPr>
            <a:spLocks noChangeArrowheads="1"/>
          </p:cNvSpPr>
          <p:nvPr/>
        </p:nvSpPr>
        <p:spPr bwMode="auto">
          <a:xfrm>
            <a:off x="-4857750" y="14652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Cyrl-RS">
              <a:solidFill>
                <a:prstClr val="black"/>
              </a:solidFill>
            </a:endParaRPr>
          </a:p>
        </p:txBody>
      </p:sp>
      <p:sp>
        <p:nvSpPr>
          <p:cNvPr id="48132" name="Rectangle 4"/>
          <p:cNvSpPr>
            <a:spLocks noChangeArrowheads="1"/>
          </p:cNvSpPr>
          <p:nvPr/>
        </p:nvSpPr>
        <p:spPr bwMode="auto">
          <a:xfrm>
            <a:off x="-4857750" y="1465263"/>
            <a:ext cx="1841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2400">
                <a:solidFill>
                  <a:prstClr val="black"/>
                </a:solidFill>
                <a:latin typeface="Times New Roman" pitchFamily="18" charset="0"/>
              </a:rPr>
              <a:t/>
            </a:r>
            <a:br>
              <a:rPr lang="en-US" sz="2400">
                <a:solidFill>
                  <a:prstClr val="black"/>
                </a:solidFill>
                <a:latin typeface="Times New Roman" pitchFamily="18" charset="0"/>
              </a:rPr>
            </a:br>
            <a:endParaRPr lang="en-US" sz="2400">
              <a:solidFill>
                <a:prstClr val="black"/>
              </a:solidFill>
              <a:latin typeface="Times New Roman" pitchFamily="18" charset="0"/>
            </a:endParaRPr>
          </a:p>
          <a:p>
            <a:endParaRPr lang="en-US" sz="2400">
              <a:solidFill>
                <a:prstClr val="black"/>
              </a:solidFill>
              <a:latin typeface="Times New Roman" pitchFamily="18" charset="0"/>
            </a:endParaRPr>
          </a:p>
        </p:txBody>
      </p:sp>
      <p:sp>
        <p:nvSpPr>
          <p:cNvPr id="48133" name="Text Box 5"/>
          <p:cNvSpPr txBox="1">
            <a:spLocks noChangeArrowheads="1"/>
          </p:cNvSpPr>
          <p:nvPr/>
        </p:nvSpPr>
        <p:spPr bwMode="auto">
          <a:xfrm>
            <a:off x="405998" y="2000888"/>
            <a:ext cx="1428340" cy="400110"/>
          </a:xfrm>
          <a:prstGeom prst="rect">
            <a:avLst/>
          </a:prstGeom>
          <a:ln>
            <a:headEnd type="none" w="sm" len="sm"/>
            <a:tailEnd type="none" w="sm" len="sm"/>
          </a:ln>
        </p:spPr>
        <p:style>
          <a:lnRef idx="1">
            <a:schemeClr val="accent6"/>
          </a:lnRef>
          <a:fillRef idx="2">
            <a:schemeClr val="accent6"/>
          </a:fillRef>
          <a:effectRef idx="1">
            <a:schemeClr val="accent6"/>
          </a:effectRef>
          <a:fontRef idx="minor">
            <a:schemeClr val="dk1"/>
          </a:fontRef>
        </p:style>
        <p:txBody>
          <a:bodyPr wrap="none">
            <a:spAutoFit/>
          </a:bodyPr>
          <a:lstStyle/>
          <a:p>
            <a:r>
              <a:rPr lang="sr-Cyrl-RS" sz="2000" b="1" dirty="0" smtClean="0">
                <a:solidFill>
                  <a:prstClr val="black"/>
                </a:solidFill>
                <a:latin typeface="Times New Roman" pitchFamily="18" charset="0"/>
                <a:cs typeface="Times New Roman" pitchFamily="18" charset="0"/>
              </a:rPr>
              <a:t>РЕСУРСИ</a:t>
            </a:r>
            <a:endParaRPr lang="en-US" sz="2000" b="1" dirty="0">
              <a:solidFill>
                <a:prstClr val="black"/>
              </a:solidFill>
              <a:latin typeface="Times New Roman" pitchFamily="18" charset="0"/>
              <a:cs typeface="Times New Roman" pitchFamily="18" charset="0"/>
            </a:endParaRPr>
          </a:p>
        </p:txBody>
      </p:sp>
      <p:sp>
        <p:nvSpPr>
          <p:cNvPr id="48134" name="Text Box 6"/>
          <p:cNvSpPr txBox="1">
            <a:spLocks noChangeArrowheads="1"/>
          </p:cNvSpPr>
          <p:nvPr/>
        </p:nvSpPr>
        <p:spPr bwMode="auto">
          <a:xfrm>
            <a:off x="2588596" y="1858009"/>
            <a:ext cx="2096664" cy="1015663"/>
          </a:xfrm>
          <a:prstGeom prst="rect">
            <a:avLst/>
          </a:prstGeom>
          <a:ln>
            <a:headEnd type="none" w="sm" len="sm"/>
            <a:tailEnd type="none" w="sm" len="sm"/>
          </a:ln>
        </p:spPr>
        <p:style>
          <a:lnRef idx="1">
            <a:schemeClr val="accent4"/>
          </a:lnRef>
          <a:fillRef idx="2">
            <a:schemeClr val="accent4"/>
          </a:fillRef>
          <a:effectRef idx="1">
            <a:schemeClr val="accent4"/>
          </a:effectRef>
          <a:fontRef idx="minor">
            <a:schemeClr val="dk1"/>
          </a:fontRef>
        </p:style>
        <p:txBody>
          <a:bodyPr wrap="none">
            <a:spAutoFit/>
          </a:bodyPr>
          <a:lstStyle/>
          <a:p>
            <a:pPr algn="ctr"/>
            <a:r>
              <a:rPr lang="sr-Cyrl-RS" sz="2000" b="1" dirty="0" smtClean="0">
                <a:solidFill>
                  <a:prstClr val="black"/>
                </a:solidFill>
                <a:latin typeface="Times New Roman" pitchFamily="18" charset="0"/>
                <a:cs typeface="Times New Roman" pitchFamily="18" charset="0"/>
              </a:rPr>
              <a:t>ПРОГРАМ</a:t>
            </a:r>
            <a:endParaRPr lang="sr-Latn-CS" sz="2000" b="1" dirty="0">
              <a:solidFill>
                <a:prstClr val="black"/>
              </a:solidFill>
              <a:latin typeface="Times New Roman" pitchFamily="18" charset="0"/>
              <a:cs typeface="Times New Roman" pitchFamily="18" charset="0"/>
            </a:endParaRPr>
          </a:p>
          <a:p>
            <a:pPr algn="ctr"/>
            <a:r>
              <a:rPr lang="sr-Cyrl-RS" sz="2000" b="1" dirty="0" smtClean="0">
                <a:solidFill>
                  <a:prstClr val="black"/>
                </a:solidFill>
                <a:latin typeface="Times New Roman" pitchFamily="18" charset="0"/>
                <a:cs typeface="Times New Roman" pitchFamily="18" charset="0"/>
              </a:rPr>
              <a:t>ЗДРАВСТВЕНЕ</a:t>
            </a:r>
            <a:r>
              <a:rPr lang="sr-Latn-CS" sz="2000" b="1" dirty="0" smtClean="0">
                <a:solidFill>
                  <a:prstClr val="black"/>
                </a:solidFill>
                <a:latin typeface="Times New Roman" pitchFamily="18" charset="0"/>
                <a:cs typeface="Times New Roman" pitchFamily="18" charset="0"/>
              </a:rPr>
              <a:t> </a:t>
            </a:r>
            <a:endParaRPr lang="sr-Latn-CS" sz="2000" b="1" dirty="0">
              <a:solidFill>
                <a:prstClr val="black"/>
              </a:solidFill>
              <a:latin typeface="Times New Roman" pitchFamily="18" charset="0"/>
              <a:cs typeface="Times New Roman" pitchFamily="18" charset="0"/>
            </a:endParaRPr>
          </a:p>
          <a:p>
            <a:pPr algn="ctr"/>
            <a:r>
              <a:rPr lang="sr-Cyrl-RS" sz="2000" b="1" dirty="0" smtClean="0">
                <a:solidFill>
                  <a:prstClr val="black"/>
                </a:solidFill>
                <a:latin typeface="Times New Roman" pitchFamily="18" charset="0"/>
                <a:cs typeface="Times New Roman" pitchFamily="18" charset="0"/>
              </a:rPr>
              <a:t>ЗАШТИТЕ</a:t>
            </a:r>
            <a:endParaRPr lang="en-US" sz="2000" b="1" dirty="0">
              <a:solidFill>
                <a:prstClr val="black"/>
              </a:solidFill>
              <a:latin typeface="Times New Roman" pitchFamily="18" charset="0"/>
              <a:cs typeface="Times New Roman" pitchFamily="18" charset="0"/>
            </a:endParaRPr>
          </a:p>
        </p:txBody>
      </p:sp>
      <p:sp>
        <p:nvSpPr>
          <p:cNvPr id="48135" name="Text Box 7"/>
          <p:cNvSpPr txBox="1">
            <a:spLocks noChangeArrowheads="1"/>
          </p:cNvSpPr>
          <p:nvPr/>
        </p:nvSpPr>
        <p:spPr bwMode="auto">
          <a:xfrm>
            <a:off x="5442782" y="1893166"/>
            <a:ext cx="3024188" cy="1015663"/>
          </a:xfrm>
          <a:prstGeom prst="rect">
            <a:avLst/>
          </a:prstGeom>
          <a:ln>
            <a:headEnd type="none" w="sm" len="sm"/>
            <a:tailEnd type="none" w="sm" len="sm"/>
          </a:ln>
        </p:spPr>
        <p:style>
          <a:lnRef idx="1">
            <a:schemeClr val="accent3"/>
          </a:lnRef>
          <a:fillRef idx="2">
            <a:schemeClr val="accent3"/>
          </a:fillRef>
          <a:effectRef idx="1">
            <a:schemeClr val="accent3"/>
          </a:effectRef>
          <a:fontRef idx="minor">
            <a:schemeClr val="dk1"/>
          </a:fontRef>
        </p:style>
        <p:txBody>
          <a:bodyPr>
            <a:spAutoFit/>
          </a:bodyPr>
          <a:lstStyle/>
          <a:p>
            <a:pPr algn="ctr"/>
            <a:r>
              <a:rPr lang="sr-Cyrl-RS" sz="2000" b="1" dirty="0" smtClean="0">
                <a:solidFill>
                  <a:prstClr val="black"/>
                </a:solidFill>
                <a:latin typeface="Times New Roman" pitchFamily="18" charset="0"/>
                <a:cs typeface="Times New Roman" pitchFamily="18" charset="0"/>
              </a:rPr>
              <a:t>ПОБОЉШАЊЕ</a:t>
            </a:r>
            <a:r>
              <a:rPr lang="sr-Latn-CS" sz="2000" b="1" dirty="0" smtClean="0">
                <a:solidFill>
                  <a:prstClr val="black"/>
                </a:solidFill>
                <a:latin typeface="Times New Roman" pitchFamily="18" charset="0"/>
                <a:cs typeface="Times New Roman" pitchFamily="18" charset="0"/>
              </a:rPr>
              <a:t> </a:t>
            </a:r>
            <a:r>
              <a:rPr lang="sr-Cyrl-RS" sz="2000" b="1" dirty="0" smtClean="0">
                <a:solidFill>
                  <a:prstClr val="black"/>
                </a:solidFill>
                <a:latin typeface="Times New Roman" pitchFamily="18" charset="0"/>
                <a:cs typeface="Times New Roman" pitchFamily="18" charset="0"/>
              </a:rPr>
              <a:t>ЗДРАВЉА</a:t>
            </a:r>
            <a:r>
              <a:rPr lang="sr-Latn-CS" sz="2000" b="1" dirty="0" smtClean="0">
                <a:solidFill>
                  <a:prstClr val="black"/>
                </a:solidFill>
                <a:latin typeface="Times New Roman" pitchFamily="18" charset="0"/>
                <a:cs typeface="Times New Roman" pitchFamily="18" charset="0"/>
              </a:rPr>
              <a:t> (</a:t>
            </a:r>
            <a:r>
              <a:rPr lang="sr-Cyrl-RS" sz="2000" b="1" dirty="0" smtClean="0">
                <a:solidFill>
                  <a:prstClr val="black"/>
                </a:solidFill>
                <a:latin typeface="Times New Roman" pitchFamily="18" charset="0"/>
                <a:cs typeface="Times New Roman" pitchFamily="18" charset="0"/>
              </a:rPr>
              <a:t>РЕЗУЛТАТИ</a:t>
            </a:r>
            <a:r>
              <a:rPr lang="sr-Latn-CS" sz="2000" b="1" dirty="0" smtClean="0">
                <a:solidFill>
                  <a:prstClr val="black"/>
                </a:solidFill>
                <a:latin typeface="Times New Roman" pitchFamily="18" charset="0"/>
                <a:cs typeface="Times New Roman" pitchFamily="18" charset="0"/>
              </a:rPr>
              <a:t>)</a:t>
            </a:r>
            <a:endParaRPr lang="en-US" sz="2000" b="1" dirty="0">
              <a:solidFill>
                <a:prstClr val="black"/>
              </a:solidFill>
              <a:latin typeface="Times New Roman" pitchFamily="18" charset="0"/>
              <a:cs typeface="Times New Roman" pitchFamily="18" charset="0"/>
            </a:endParaRPr>
          </a:p>
        </p:txBody>
      </p:sp>
      <p:sp>
        <p:nvSpPr>
          <p:cNvPr id="48136" name="Line 8"/>
          <p:cNvSpPr>
            <a:spLocks noChangeShapeType="1"/>
          </p:cNvSpPr>
          <p:nvPr/>
        </p:nvSpPr>
        <p:spPr bwMode="auto">
          <a:xfrm>
            <a:off x="1993899" y="2206961"/>
            <a:ext cx="431800" cy="0"/>
          </a:xfrm>
          <a:prstGeom prst="line">
            <a:avLst/>
          </a:prstGeom>
          <a:noFill/>
          <a:ln w="28575"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Cyrl-RS">
              <a:solidFill>
                <a:prstClr val="black"/>
              </a:solidFill>
            </a:endParaRPr>
          </a:p>
        </p:txBody>
      </p:sp>
      <p:sp>
        <p:nvSpPr>
          <p:cNvPr id="48137" name="Text Box 9"/>
          <p:cNvSpPr txBox="1">
            <a:spLocks noChangeArrowheads="1"/>
          </p:cNvSpPr>
          <p:nvPr/>
        </p:nvSpPr>
        <p:spPr bwMode="auto">
          <a:xfrm>
            <a:off x="465137" y="3789363"/>
            <a:ext cx="1960561"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sr-Cyrl-RS" sz="2200" b="1" u="sng" dirty="0" smtClean="0">
                <a:solidFill>
                  <a:prstClr val="black"/>
                </a:solidFill>
                <a:latin typeface="Times New Roman" pitchFamily="18" charset="0"/>
                <a:cs typeface="Times New Roman" pitchFamily="18" charset="0"/>
              </a:rPr>
              <a:t>Трошкови</a:t>
            </a:r>
            <a:r>
              <a:rPr lang="sr-Latn-CS" sz="2200" b="1" u="sng" dirty="0" smtClean="0">
                <a:solidFill>
                  <a:prstClr val="black"/>
                </a:solidFill>
                <a:latin typeface="Times New Roman" pitchFamily="18" charset="0"/>
                <a:cs typeface="Times New Roman" pitchFamily="18" charset="0"/>
              </a:rPr>
              <a:t>:</a:t>
            </a:r>
            <a:endParaRPr lang="sr-Latn-CS" sz="2200" b="1" u="sng" dirty="0">
              <a:solidFill>
                <a:prstClr val="black"/>
              </a:solidFill>
              <a:latin typeface="Times New Roman" pitchFamily="18" charset="0"/>
              <a:cs typeface="Times New Roman" pitchFamily="18" charset="0"/>
            </a:endParaRPr>
          </a:p>
          <a:p>
            <a:pPr>
              <a:buFontTx/>
              <a:buChar char="•"/>
            </a:pPr>
            <a:r>
              <a:rPr lang="sr-Cyrl-RS" sz="2200" b="1" dirty="0" smtClean="0">
                <a:solidFill>
                  <a:prstClr val="black"/>
                </a:solidFill>
                <a:latin typeface="Times New Roman" pitchFamily="18" charset="0"/>
                <a:cs typeface="Times New Roman" pitchFamily="18" charset="0"/>
              </a:rPr>
              <a:t>Директни</a:t>
            </a:r>
            <a:endParaRPr lang="sr-Latn-CS" sz="2200" b="1" dirty="0">
              <a:solidFill>
                <a:prstClr val="black"/>
              </a:solidFill>
              <a:latin typeface="Times New Roman" pitchFamily="18" charset="0"/>
              <a:cs typeface="Times New Roman" pitchFamily="18" charset="0"/>
            </a:endParaRPr>
          </a:p>
          <a:p>
            <a:pPr>
              <a:buFontTx/>
              <a:buChar char="•"/>
            </a:pPr>
            <a:r>
              <a:rPr lang="sr-Cyrl-RS" sz="2200" b="1" dirty="0" smtClean="0">
                <a:solidFill>
                  <a:prstClr val="black"/>
                </a:solidFill>
                <a:latin typeface="Times New Roman" pitchFamily="18" charset="0"/>
                <a:cs typeface="Times New Roman" pitchFamily="18" charset="0"/>
              </a:rPr>
              <a:t>Индиректни</a:t>
            </a:r>
            <a:endParaRPr lang="sr-Latn-CS" sz="2200" b="1" dirty="0">
              <a:solidFill>
                <a:prstClr val="black"/>
              </a:solidFill>
              <a:latin typeface="Times New Roman" pitchFamily="18" charset="0"/>
              <a:cs typeface="Times New Roman" pitchFamily="18" charset="0"/>
            </a:endParaRPr>
          </a:p>
          <a:p>
            <a:pPr>
              <a:buFontTx/>
              <a:buChar char="•"/>
            </a:pPr>
            <a:r>
              <a:rPr lang="sr-Cyrl-RS" sz="2200" b="1" dirty="0" smtClean="0">
                <a:solidFill>
                  <a:prstClr val="black"/>
                </a:solidFill>
                <a:latin typeface="Times New Roman" pitchFamily="18" charset="0"/>
                <a:cs typeface="Times New Roman" pitchFamily="18" charset="0"/>
              </a:rPr>
              <a:t>Скривени</a:t>
            </a:r>
            <a:endParaRPr lang="en-US" sz="2200" b="1" dirty="0">
              <a:solidFill>
                <a:prstClr val="black"/>
              </a:solidFill>
              <a:latin typeface="Times New Roman" pitchFamily="18" charset="0"/>
              <a:cs typeface="Times New Roman" pitchFamily="18" charset="0"/>
            </a:endParaRPr>
          </a:p>
        </p:txBody>
      </p:sp>
      <p:sp>
        <p:nvSpPr>
          <p:cNvPr id="48138" name="Text Box 10"/>
          <p:cNvSpPr txBox="1">
            <a:spLocks noChangeArrowheads="1"/>
          </p:cNvSpPr>
          <p:nvPr/>
        </p:nvSpPr>
        <p:spPr bwMode="auto">
          <a:xfrm>
            <a:off x="3505201" y="3789363"/>
            <a:ext cx="1438738"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sr-Cyrl-RS" sz="2000" b="1" u="sng" dirty="0" smtClean="0">
                <a:solidFill>
                  <a:prstClr val="black"/>
                </a:solidFill>
                <a:latin typeface="Times New Roman" pitchFamily="18" charset="0"/>
                <a:cs typeface="Times New Roman" pitchFamily="18" charset="0"/>
              </a:rPr>
              <a:t>Ефекти</a:t>
            </a:r>
            <a:r>
              <a:rPr lang="sr-Latn-CS" sz="2000" b="1" u="sng" dirty="0" smtClean="0">
                <a:solidFill>
                  <a:prstClr val="black"/>
                </a:solidFill>
                <a:latin typeface="Times New Roman" pitchFamily="18" charset="0"/>
                <a:cs typeface="Times New Roman" pitchFamily="18" charset="0"/>
              </a:rPr>
              <a:t>:</a:t>
            </a:r>
            <a:endParaRPr lang="sr-Latn-CS" sz="2000" b="1" u="sng"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на</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здравље</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изражени</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у</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физичким</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јединицама</a:t>
            </a:r>
            <a:endParaRPr lang="en-US" b="1" dirty="0">
              <a:solidFill>
                <a:prstClr val="black"/>
              </a:solidFill>
              <a:latin typeface="Times New Roman" pitchFamily="18" charset="0"/>
              <a:cs typeface="Times New Roman" pitchFamily="18" charset="0"/>
            </a:endParaRPr>
          </a:p>
        </p:txBody>
      </p:sp>
      <p:sp>
        <p:nvSpPr>
          <p:cNvPr id="48139" name="Line 11"/>
          <p:cNvSpPr>
            <a:spLocks noChangeShapeType="1"/>
          </p:cNvSpPr>
          <p:nvPr/>
        </p:nvSpPr>
        <p:spPr bwMode="auto">
          <a:xfrm>
            <a:off x="1150883" y="2652713"/>
            <a:ext cx="0" cy="865188"/>
          </a:xfrm>
          <a:prstGeom prst="line">
            <a:avLst/>
          </a:prstGeom>
          <a:noFill/>
          <a:ln w="28575"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Cyrl-RS">
              <a:solidFill>
                <a:prstClr val="black"/>
              </a:solidFill>
            </a:endParaRPr>
          </a:p>
        </p:txBody>
      </p:sp>
      <p:sp>
        <p:nvSpPr>
          <p:cNvPr id="48140" name="Text Box 12"/>
          <p:cNvSpPr txBox="1">
            <a:spLocks noChangeArrowheads="1"/>
          </p:cNvSpPr>
          <p:nvPr/>
        </p:nvSpPr>
        <p:spPr bwMode="auto">
          <a:xfrm>
            <a:off x="5364163" y="3789363"/>
            <a:ext cx="1576522"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Cyrl-RS" sz="2000" b="1" u="sng" dirty="0" smtClean="0">
                <a:solidFill>
                  <a:prstClr val="black"/>
                </a:solidFill>
                <a:latin typeface="Times New Roman" pitchFamily="18" charset="0"/>
                <a:cs typeface="Times New Roman" pitchFamily="18" charset="0"/>
              </a:rPr>
              <a:t>Користи</a:t>
            </a:r>
            <a:r>
              <a:rPr lang="sr-Latn-CS" sz="2000" b="1" u="sng" dirty="0" smtClean="0">
                <a:solidFill>
                  <a:prstClr val="black"/>
                </a:solidFill>
                <a:latin typeface="Times New Roman" pitchFamily="18" charset="0"/>
                <a:cs typeface="Times New Roman" pitchFamily="18" charset="0"/>
              </a:rPr>
              <a:t>:</a:t>
            </a:r>
            <a:endParaRPr lang="sr-Latn-CS" sz="2000" b="1" u="sng"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Ефекти</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на</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здравље</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изражени</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у</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квалитетним</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годинама</a:t>
            </a:r>
            <a:r>
              <a:rPr lang="sr-Latn-CS" b="1" dirty="0" smtClean="0">
                <a:solidFill>
                  <a:prstClr val="black"/>
                </a:solidFill>
                <a:latin typeface="Times New Roman" pitchFamily="18" charset="0"/>
                <a:cs typeface="Times New Roman" pitchFamily="18" charset="0"/>
              </a:rPr>
              <a:t> </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живота</a:t>
            </a:r>
            <a:endParaRPr lang="sr-Latn-CS" b="1" dirty="0">
              <a:solidFill>
                <a:prstClr val="black"/>
              </a:solidFill>
              <a:latin typeface="Times New Roman" pitchFamily="18" charset="0"/>
              <a:cs typeface="Times New Roman" pitchFamily="18" charset="0"/>
            </a:endParaRPr>
          </a:p>
          <a:p>
            <a:r>
              <a:rPr lang="sr-Latn-CS" b="1" dirty="0">
                <a:solidFill>
                  <a:prstClr val="black"/>
                </a:solidFill>
                <a:latin typeface="Times New Roman" pitchFamily="18" charset="0"/>
                <a:cs typeface="Times New Roman" pitchFamily="18" charset="0"/>
              </a:rPr>
              <a:t>(</a:t>
            </a:r>
            <a:r>
              <a:rPr lang="sr-Latn-CS" b="1" dirty="0" smtClean="0">
                <a:solidFill>
                  <a:prstClr val="black"/>
                </a:solidFill>
                <a:latin typeface="Times New Roman" pitchFamily="18" charset="0"/>
                <a:cs typeface="Times New Roman" pitchFamily="18" charset="0"/>
              </a:rPr>
              <a:t>Q</a:t>
            </a:r>
            <a:r>
              <a:rPr lang="sr-Cyrl-RS" b="1" dirty="0" smtClean="0">
                <a:solidFill>
                  <a:prstClr val="black"/>
                </a:solidFill>
                <a:latin typeface="Times New Roman" pitchFamily="18" charset="0"/>
                <a:cs typeface="Times New Roman" pitchFamily="18" charset="0"/>
              </a:rPr>
              <a:t>АЛ</a:t>
            </a:r>
            <a:r>
              <a:rPr lang="sr-Latn-CS" b="1" dirty="0" smtClean="0">
                <a:solidFill>
                  <a:prstClr val="black"/>
                </a:solidFill>
                <a:latin typeface="Times New Roman" pitchFamily="18" charset="0"/>
                <a:cs typeface="Times New Roman" pitchFamily="18" charset="0"/>
              </a:rPr>
              <a:t>Y</a:t>
            </a:r>
            <a:r>
              <a:rPr lang="sr-Latn-CS" b="1" dirty="0">
                <a:solidFill>
                  <a:prstClr val="black"/>
                </a:solidFill>
                <a:latin typeface="Times New Roman" pitchFamily="18" charset="0"/>
                <a:cs typeface="Times New Roman" pitchFamily="18" charset="0"/>
              </a:rPr>
              <a:t>)</a:t>
            </a:r>
            <a:endParaRPr lang="en-US" b="1" dirty="0">
              <a:solidFill>
                <a:prstClr val="black"/>
              </a:solidFill>
              <a:latin typeface="Times New Roman" pitchFamily="18" charset="0"/>
              <a:cs typeface="Times New Roman" pitchFamily="18" charset="0"/>
            </a:endParaRPr>
          </a:p>
        </p:txBody>
      </p:sp>
      <p:sp>
        <p:nvSpPr>
          <p:cNvPr id="48141" name="Text Box 13"/>
          <p:cNvSpPr txBox="1">
            <a:spLocks noChangeArrowheads="1"/>
          </p:cNvSpPr>
          <p:nvPr/>
        </p:nvSpPr>
        <p:spPr bwMode="auto">
          <a:xfrm>
            <a:off x="7245723" y="3789362"/>
            <a:ext cx="1564852"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Cyrl-RS" sz="2000" b="1" u="sng" dirty="0" smtClean="0">
                <a:solidFill>
                  <a:prstClr val="black"/>
                </a:solidFill>
                <a:latin typeface="Times New Roman" pitchFamily="18" charset="0"/>
                <a:cs typeface="Times New Roman" pitchFamily="18" charset="0"/>
              </a:rPr>
              <a:t>Добити</a:t>
            </a:r>
            <a:r>
              <a:rPr lang="sr-Latn-CS" sz="2000" b="1" u="sng" dirty="0" smtClean="0">
                <a:solidFill>
                  <a:prstClr val="black"/>
                </a:solidFill>
                <a:latin typeface="Times New Roman" pitchFamily="18" charset="0"/>
                <a:cs typeface="Times New Roman" pitchFamily="18" charset="0"/>
              </a:rPr>
              <a:t>:</a:t>
            </a:r>
            <a:endParaRPr lang="sr-Latn-CS" sz="2000" b="1" u="sng"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Економска</a:t>
            </a:r>
            <a:r>
              <a:rPr lang="sr-Latn-CS" b="1" dirty="0" smtClean="0">
                <a:solidFill>
                  <a:prstClr val="black"/>
                </a:solidFill>
                <a:latin typeface="Times New Roman" pitchFamily="18" charset="0"/>
                <a:cs typeface="Times New Roman" pitchFamily="18" charset="0"/>
              </a:rPr>
              <a:t>:</a:t>
            </a:r>
            <a:endParaRPr lang="sr-Latn-CS" b="1" dirty="0">
              <a:solidFill>
                <a:prstClr val="black"/>
              </a:solidFill>
              <a:latin typeface="Times New Roman" pitchFamily="18" charset="0"/>
              <a:cs typeface="Times New Roman" pitchFamily="18" charset="0"/>
            </a:endParaRPr>
          </a:p>
          <a:p>
            <a:pPr>
              <a:buFontTx/>
              <a:buChar char="•"/>
            </a:pPr>
            <a:r>
              <a:rPr lang="sr-Cyrl-RS" b="1" dirty="0" smtClean="0">
                <a:solidFill>
                  <a:prstClr val="black"/>
                </a:solidFill>
                <a:latin typeface="Times New Roman" pitchFamily="18" charset="0"/>
                <a:cs typeface="Times New Roman" pitchFamily="18" charset="0"/>
              </a:rPr>
              <a:t>директна</a:t>
            </a:r>
            <a:r>
              <a:rPr lang="sr-Latn-CS" b="1" dirty="0" smtClean="0">
                <a:solidFill>
                  <a:prstClr val="black"/>
                </a:solidFill>
                <a:latin typeface="Times New Roman" pitchFamily="18" charset="0"/>
                <a:cs typeface="Times New Roman" pitchFamily="18" charset="0"/>
              </a:rPr>
              <a:t>,</a:t>
            </a:r>
            <a:endParaRPr lang="sr-Latn-CS" b="1" dirty="0">
              <a:solidFill>
                <a:prstClr val="black"/>
              </a:solidFill>
              <a:latin typeface="Times New Roman" pitchFamily="18" charset="0"/>
              <a:cs typeface="Times New Roman" pitchFamily="18" charset="0"/>
            </a:endParaRPr>
          </a:p>
          <a:p>
            <a:pPr>
              <a:buFontTx/>
              <a:buChar char="•"/>
            </a:pPr>
            <a:r>
              <a:rPr lang="sr-Cyrl-RS" b="1" dirty="0" smtClean="0">
                <a:solidFill>
                  <a:prstClr val="black"/>
                </a:solidFill>
                <a:latin typeface="Times New Roman" pitchFamily="18" charset="0"/>
                <a:cs typeface="Times New Roman" pitchFamily="18" charset="0"/>
              </a:rPr>
              <a:t>индиректна</a:t>
            </a:r>
            <a:r>
              <a:rPr lang="sr-Latn-CS" b="1" dirty="0" smtClean="0">
                <a:solidFill>
                  <a:prstClr val="black"/>
                </a:solidFill>
                <a:latin typeface="Times New Roman" pitchFamily="18" charset="0"/>
                <a:cs typeface="Times New Roman" pitchFamily="18" charset="0"/>
              </a:rPr>
              <a:t>,</a:t>
            </a:r>
            <a:endParaRPr lang="sr-Latn-CS" b="1" dirty="0">
              <a:solidFill>
                <a:prstClr val="black"/>
              </a:solidFill>
              <a:latin typeface="Times New Roman" pitchFamily="18" charset="0"/>
              <a:cs typeface="Times New Roman" pitchFamily="18" charset="0"/>
            </a:endParaRPr>
          </a:p>
          <a:p>
            <a:pPr>
              <a:buFontTx/>
              <a:buChar char="•"/>
            </a:pPr>
            <a:r>
              <a:rPr lang="sr-Cyrl-RS" b="1" dirty="0" smtClean="0">
                <a:solidFill>
                  <a:prstClr val="black"/>
                </a:solidFill>
                <a:latin typeface="Times New Roman" pitchFamily="18" charset="0"/>
                <a:cs typeface="Times New Roman" pitchFamily="18" charset="0"/>
              </a:rPr>
              <a:t>скривена</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У</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новчаним</a:t>
            </a:r>
            <a:endParaRPr lang="sr-Latn-CS" b="1" dirty="0">
              <a:solidFill>
                <a:prstClr val="black"/>
              </a:solidFill>
              <a:latin typeface="Times New Roman" pitchFamily="18" charset="0"/>
              <a:cs typeface="Times New Roman" pitchFamily="18" charset="0"/>
            </a:endParaRPr>
          </a:p>
          <a:p>
            <a:r>
              <a:rPr lang="sr-Cyrl-RS" b="1" dirty="0" smtClean="0">
                <a:solidFill>
                  <a:prstClr val="black"/>
                </a:solidFill>
                <a:latin typeface="Times New Roman" pitchFamily="18" charset="0"/>
                <a:cs typeface="Times New Roman" pitchFamily="18" charset="0"/>
              </a:rPr>
              <a:t>јединицам</a:t>
            </a:r>
            <a:r>
              <a:rPr lang="sr-Latn-CS" b="1" dirty="0" smtClean="0">
                <a:solidFill>
                  <a:prstClr val="black"/>
                </a:solidFill>
                <a:latin typeface="Times New Roman" pitchFamily="18" charset="0"/>
                <a:cs typeface="Times New Roman" pitchFamily="18" charset="0"/>
              </a:rPr>
              <a:t>a</a:t>
            </a:r>
            <a:endParaRPr lang="en-US" b="1" dirty="0">
              <a:solidFill>
                <a:prstClr val="black"/>
              </a:solidFill>
              <a:latin typeface="Times New Roman" pitchFamily="18" charset="0"/>
              <a:cs typeface="Times New Roman" pitchFamily="18" charset="0"/>
            </a:endParaRPr>
          </a:p>
        </p:txBody>
      </p:sp>
      <p:sp>
        <p:nvSpPr>
          <p:cNvPr id="48142" name="Line 14"/>
          <p:cNvSpPr>
            <a:spLocks noChangeShapeType="1"/>
          </p:cNvSpPr>
          <p:nvPr/>
        </p:nvSpPr>
        <p:spPr bwMode="auto">
          <a:xfrm>
            <a:off x="4871732" y="2226627"/>
            <a:ext cx="504825" cy="0"/>
          </a:xfrm>
          <a:prstGeom prst="line">
            <a:avLst/>
          </a:prstGeom>
          <a:noFill/>
          <a:ln w="28575"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Cyrl-RS">
              <a:solidFill>
                <a:prstClr val="black"/>
              </a:solidFill>
            </a:endParaRPr>
          </a:p>
        </p:txBody>
      </p:sp>
      <p:sp>
        <p:nvSpPr>
          <p:cNvPr id="48143" name="Line 15"/>
          <p:cNvSpPr>
            <a:spLocks noChangeShapeType="1"/>
          </p:cNvSpPr>
          <p:nvPr/>
        </p:nvSpPr>
        <p:spPr bwMode="auto">
          <a:xfrm>
            <a:off x="6084888" y="3068638"/>
            <a:ext cx="0" cy="720725"/>
          </a:xfrm>
          <a:prstGeom prst="line">
            <a:avLst/>
          </a:prstGeom>
          <a:noFill/>
          <a:ln w="28575"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Cyrl-RS">
              <a:solidFill>
                <a:prstClr val="black"/>
              </a:solidFill>
            </a:endParaRPr>
          </a:p>
        </p:txBody>
      </p:sp>
      <p:sp>
        <p:nvSpPr>
          <p:cNvPr id="48144" name="Line 16"/>
          <p:cNvSpPr>
            <a:spLocks noChangeShapeType="1"/>
          </p:cNvSpPr>
          <p:nvPr/>
        </p:nvSpPr>
        <p:spPr bwMode="auto">
          <a:xfrm>
            <a:off x="6084888" y="3068638"/>
            <a:ext cx="1511300" cy="720725"/>
          </a:xfrm>
          <a:prstGeom prst="line">
            <a:avLst/>
          </a:prstGeom>
          <a:noFill/>
          <a:ln w="28575"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Cyrl-RS">
              <a:solidFill>
                <a:prstClr val="black"/>
              </a:solidFill>
            </a:endParaRPr>
          </a:p>
        </p:txBody>
      </p:sp>
      <p:sp>
        <p:nvSpPr>
          <p:cNvPr id="48145" name="Line 17"/>
          <p:cNvSpPr>
            <a:spLocks noChangeShapeType="1"/>
          </p:cNvSpPr>
          <p:nvPr/>
        </p:nvSpPr>
        <p:spPr bwMode="auto">
          <a:xfrm flipH="1">
            <a:off x="4427538" y="3068638"/>
            <a:ext cx="1657350" cy="720725"/>
          </a:xfrm>
          <a:prstGeom prst="line">
            <a:avLst/>
          </a:prstGeom>
          <a:noFill/>
          <a:ln w="28575" cap="sq">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Cyrl-RS">
              <a:solidFill>
                <a:prstClr val="black"/>
              </a:solidFill>
            </a:endParaRPr>
          </a:p>
        </p:txBody>
      </p:sp>
    </p:spTree>
    <p:extLst>
      <p:ext uri="{BB962C8B-B14F-4D97-AF65-F5344CB8AC3E}">
        <p14:creationId xmlns:p14="http://schemas.microsoft.com/office/powerpoint/2010/main" val="40663119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29600" cy="792162"/>
          </a:xfrm>
        </p:spPr>
        <p:txBody>
          <a:bodyPr>
            <a:normAutofit/>
          </a:bodyPr>
          <a:lstStyle/>
          <a:p>
            <a:pPr eaLnBrk="1" hangingPunct="1"/>
            <a:r>
              <a:rPr lang="sr-Cyrl-RS" sz="2400" b="1" dirty="0" smtClean="0">
                <a:latin typeface="Times New Roman" pitchFamily="18" charset="0"/>
                <a:cs typeface="Times New Roman" pitchFamily="18" charset="0"/>
              </a:rPr>
              <a:t>ШТА</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УКЉУЧУЈЕ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ЕКОНОМСКА</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ЕВАЛУАЦИЈА</a:t>
            </a:r>
            <a:r>
              <a:rPr lang="sr-Latn-CS" sz="2400" b="1" dirty="0" smtClean="0">
                <a:latin typeface="Times New Roman" pitchFamily="18" charset="0"/>
                <a:cs typeface="Times New Roman" pitchFamily="18" charset="0"/>
              </a:rPr>
              <a:t>?</a:t>
            </a:r>
            <a:endParaRPr lang="en-US" sz="2400" b="1" dirty="0" smtClean="0">
              <a:latin typeface="Times New Roman" pitchFamily="18" charset="0"/>
              <a:cs typeface="Times New Roman" pitchFamily="18" charset="0"/>
            </a:endParaRPr>
          </a:p>
        </p:txBody>
      </p:sp>
      <p:sp>
        <p:nvSpPr>
          <p:cNvPr id="3" name="Content Placeholder 2"/>
          <p:cNvSpPr>
            <a:spLocks noGrp="1"/>
          </p:cNvSpPr>
          <p:nvPr>
            <p:ph idx="1"/>
          </p:nvPr>
        </p:nvSpPr>
        <p:spPr>
          <a:xfrm>
            <a:off x="468313" y="1600200"/>
            <a:ext cx="8229600" cy="4800599"/>
          </a:xfrm>
        </p:spPr>
        <p:txBody>
          <a:bodyPr/>
          <a:lstStyle/>
          <a:p>
            <a:pPr eaLnBrk="1" hangingPunct="1">
              <a:defRPr/>
            </a:pPr>
            <a:r>
              <a:rPr lang="sr-Cyrl-RS" sz="2400" dirty="0" smtClean="0">
                <a:latin typeface="Times New Roman" pitchFamily="18" charset="0"/>
                <a:cs typeface="Times New Roman" pitchFamily="18" charset="0"/>
              </a:rPr>
              <a:t>Економска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евалуација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увек</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укључује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компаративне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анализе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алтернативних</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акција</a:t>
            </a:r>
            <a:endParaRPr lang="sr-Latn-CS" sz="2400" dirty="0" smtClean="0">
              <a:latin typeface="Times New Roman" pitchFamily="18" charset="0"/>
              <a:cs typeface="Times New Roman" pitchFamily="18" charset="0"/>
            </a:endParaRPr>
          </a:p>
          <a:p>
            <a:pPr lvl="4" eaLnBrk="1" hangingPunct="1">
              <a:buFontTx/>
              <a:buNone/>
              <a:defRPr/>
            </a:pPr>
            <a:r>
              <a:rPr lang="sr-Latn-CS" dirty="0" smtClean="0"/>
              <a:t>					</a:t>
            </a:r>
          </a:p>
          <a:p>
            <a:pPr lvl="4" eaLnBrk="1" hangingPunct="1">
              <a:buFontTx/>
              <a:buNone/>
              <a:defRPr/>
            </a:pPr>
            <a:r>
              <a:rPr lang="sr-Latn-CS" dirty="0" smtClean="0"/>
              <a:t>					</a:t>
            </a:r>
            <a:r>
              <a:rPr lang="sr-Cyrl-BA" b="1" dirty="0" smtClean="0">
                <a:latin typeface="Times New Roman" pitchFamily="18" charset="0"/>
                <a:cs typeface="Times New Roman" pitchFamily="18" charset="0"/>
              </a:rPr>
              <a:t>Последица А</a:t>
            </a:r>
            <a:endParaRPr lang="sr-Latn-CS" b="1" dirty="0" smtClean="0">
              <a:latin typeface="Times New Roman" pitchFamily="18" charset="0"/>
              <a:cs typeface="Times New Roman" pitchFamily="18" charset="0"/>
            </a:endParaRPr>
          </a:p>
          <a:p>
            <a:pPr lvl="4" indent="-982663" eaLnBrk="1" hangingPunct="1">
              <a:buFontTx/>
              <a:buNone/>
              <a:defRPr/>
            </a:pPr>
            <a:r>
              <a:rPr lang="sr-Cyrl-BA" b="1" dirty="0" smtClean="0">
                <a:latin typeface="Times New Roman" pitchFamily="18" charset="0"/>
                <a:cs typeface="Times New Roman" pitchFamily="18" charset="0"/>
              </a:rPr>
              <a:t>Трошак А</a:t>
            </a:r>
            <a:endParaRPr lang="sr-Latn-CS" b="1" dirty="0" smtClean="0">
              <a:latin typeface="Times New Roman" pitchFamily="18" charset="0"/>
              <a:cs typeface="Times New Roman" pitchFamily="18" charset="0"/>
            </a:endParaRPr>
          </a:p>
          <a:p>
            <a:pPr lvl="4" eaLnBrk="1" hangingPunct="1">
              <a:buFontTx/>
              <a:buNone/>
              <a:defRPr/>
            </a:pPr>
            <a:endParaRPr lang="sr-Latn-CS" dirty="0" smtClean="0"/>
          </a:p>
          <a:p>
            <a:pPr lvl="4" eaLnBrk="1" hangingPunct="1">
              <a:buFontTx/>
              <a:buNone/>
              <a:defRPr/>
            </a:pPr>
            <a:endParaRPr lang="sr-Latn-CS" dirty="0" smtClean="0"/>
          </a:p>
          <a:p>
            <a:pPr lvl="4" eaLnBrk="1" hangingPunct="1">
              <a:buFontTx/>
              <a:buNone/>
              <a:defRPr/>
            </a:pPr>
            <a:endParaRPr lang="sr-Latn-CS" dirty="0" smtClean="0"/>
          </a:p>
          <a:p>
            <a:pPr lvl="4" eaLnBrk="1" hangingPunct="1">
              <a:buFontTx/>
              <a:buNone/>
              <a:defRPr/>
            </a:pPr>
            <a:endParaRPr lang="sr-Latn-CS" dirty="0" smtClean="0"/>
          </a:p>
          <a:p>
            <a:pPr lvl="4" indent="-982663" eaLnBrk="1" hangingPunct="1">
              <a:buFontTx/>
              <a:buNone/>
              <a:defRPr/>
            </a:pPr>
            <a:r>
              <a:rPr lang="sr-Cyrl-BA" b="1" dirty="0" smtClean="0">
                <a:latin typeface="Times New Roman" pitchFamily="18" charset="0"/>
                <a:cs typeface="Times New Roman" pitchFamily="18" charset="0"/>
              </a:rPr>
              <a:t>Трошак Б</a:t>
            </a:r>
            <a:r>
              <a:rPr lang="sr-Latn-CS" dirty="0" smtClean="0">
                <a:latin typeface="Times New Roman" pitchFamily="18" charset="0"/>
                <a:cs typeface="Times New Roman" pitchFamily="18" charset="0"/>
              </a:rPr>
              <a:t>	</a:t>
            </a:r>
            <a:r>
              <a:rPr lang="sr-Latn-CS" dirty="0" smtClean="0"/>
              <a:t>		</a:t>
            </a:r>
            <a:r>
              <a:rPr lang="en-US" dirty="0" smtClean="0"/>
              <a:t>                  </a:t>
            </a:r>
            <a:r>
              <a:rPr lang="sr-Cyrl-BA" b="1" dirty="0" smtClean="0">
                <a:latin typeface="Times New Roman" pitchFamily="18" charset="0"/>
                <a:cs typeface="Times New Roman" pitchFamily="18" charset="0"/>
              </a:rPr>
              <a:t>Последица Б</a:t>
            </a:r>
            <a:endParaRPr lang="sr-Latn-CS" b="1" dirty="0" smtClean="0">
              <a:latin typeface="Times New Roman" pitchFamily="18" charset="0"/>
              <a:cs typeface="Times New Roman" pitchFamily="18" charset="0"/>
            </a:endParaRPr>
          </a:p>
          <a:p>
            <a:pPr eaLnBrk="1" hangingPunct="1">
              <a:defRPr/>
            </a:pPr>
            <a:endParaRPr lang="en-US" dirty="0" smtClean="0"/>
          </a:p>
        </p:txBody>
      </p:sp>
      <p:sp>
        <p:nvSpPr>
          <p:cNvPr id="4" name="Rectangle 3"/>
          <p:cNvSpPr/>
          <p:nvPr/>
        </p:nvSpPr>
        <p:spPr>
          <a:xfrm>
            <a:off x="76200" y="4419600"/>
            <a:ext cx="1447800" cy="7429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BA" sz="2400" b="1" dirty="0" smtClean="0">
                <a:solidFill>
                  <a:prstClr val="white"/>
                </a:solidFill>
                <a:latin typeface="Times New Roman" pitchFamily="18" charset="0"/>
                <a:cs typeface="Times New Roman" pitchFamily="18" charset="0"/>
              </a:rPr>
              <a:t>ИЗБОР</a:t>
            </a:r>
            <a:endParaRPr lang="en-US" sz="2400" b="1" dirty="0">
              <a:solidFill>
                <a:prstClr val="white"/>
              </a:solidFill>
              <a:latin typeface="Times New Roman" pitchFamily="18" charset="0"/>
              <a:cs typeface="Times New Roman" pitchFamily="18" charset="0"/>
            </a:endParaRPr>
          </a:p>
        </p:txBody>
      </p:sp>
      <p:sp>
        <p:nvSpPr>
          <p:cNvPr id="5" name="Rectangle 4"/>
          <p:cNvSpPr/>
          <p:nvPr/>
        </p:nvSpPr>
        <p:spPr>
          <a:xfrm>
            <a:off x="3563938" y="3068638"/>
            <a:ext cx="2376487"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BA" b="1" dirty="0" smtClean="0">
                <a:solidFill>
                  <a:prstClr val="white"/>
                </a:solidFill>
                <a:latin typeface="Times New Roman" pitchFamily="18" charset="0"/>
                <a:cs typeface="Times New Roman" pitchFamily="18" charset="0"/>
              </a:rPr>
              <a:t>ПРОГРАМ А</a:t>
            </a:r>
            <a:endParaRPr lang="en-US" b="1" dirty="0">
              <a:solidFill>
                <a:prstClr val="white"/>
              </a:solidFill>
              <a:latin typeface="Times New Roman" pitchFamily="18" charset="0"/>
              <a:cs typeface="Times New Roman" pitchFamily="18" charset="0"/>
            </a:endParaRPr>
          </a:p>
        </p:txBody>
      </p:sp>
      <p:sp>
        <p:nvSpPr>
          <p:cNvPr id="6" name="Rectangle 5"/>
          <p:cNvSpPr/>
          <p:nvPr/>
        </p:nvSpPr>
        <p:spPr>
          <a:xfrm>
            <a:off x="3628788" y="5162551"/>
            <a:ext cx="2374900"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BA" b="1" dirty="0" smtClean="0">
                <a:solidFill>
                  <a:prstClr val="white"/>
                </a:solidFill>
                <a:latin typeface="Times New Roman" pitchFamily="18" charset="0"/>
                <a:cs typeface="Times New Roman" pitchFamily="18" charset="0"/>
              </a:rPr>
              <a:t>ПРОГРАМ Б </a:t>
            </a:r>
            <a:r>
              <a:rPr lang="sr-Latn-CS" dirty="0" smtClean="0">
                <a:solidFill>
                  <a:prstClr val="white"/>
                </a:solidFill>
              </a:rPr>
              <a:t>(</a:t>
            </a:r>
            <a:r>
              <a:rPr lang="sr-Cyrl-BA" dirty="0" smtClean="0">
                <a:solidFill>
                  <a:prstClr val="white"/>
                </a:solidFill>
              </a:rPr>
              <a:t>компаратор</a:t>
            </a:r>
            <a:r>
              <a:rPr lang="sr-Latn-CS" dirty="0" smtClean="0">
                <a:solidFill>
                  <a:prstClr val="white"/>
                </a:solidFill>
              </a:rPr>
              <a:t>)</a:t>
            </a:r>
            <a:endParaRPr lang="en-US" dirty="0">
              <a:solidFill>
                <a:prstClr val="white"/>
              </a:solidFill>
            </a:endParaRPr>
          </a:p>
        </p:txBody>
      </p:sp>
      <p:cxnSp>
        <p:nvCxnSpPr>
          <p:cNvPr id="8" name="Straight Arrow Connector 7"/>
          <p:cNvCxnSpPr/>
          <p:nvPr/>
        </p:nvCxnSpPr>
        <p:spPr>
          <a:xfrm>
            <a:off x="6011863" y="3500438"/>
            <a:ext cx="2232025"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11863" y="5732463"/>
            <a:ext cx="2232025"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657350" y="3357564"/>
            <a:ext cx="1798638" cy="129063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6" idx="1"/>
          </p:cNvCxnSpPr>
          <p:nvPr/>
        </p:nvCxnSpPr>
        <p:spPr>
          <a:xfrm>
            <a:off x="1653938" y="4695826"/>
            <a:ext cx="1974850" cy="79057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168" y="990600"/>
            <a:ext cx="8328025"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204620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eaLnBrk="1" hangingPunct="1"/>
            <a:r>
              <a:rPr lang="sr-Cyrl-RS" sz="3200" b="1" dirty="0" smtClean="0">
                <a:latin typeface="Times New Roman" pitchFamily="18" charset="0"/>
                <a:cs typeface="Times New Roman" pitchFamily="18" charset="0"/>
              </a:rPr>
              <a:t>Економска</a:t>
            </a:r>
            <a:r>
              <a:rPr lang="en-U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евалуација</a:t>
            </a:r>
            <a:endParaRPr lang="en-US" sz="3200" b="1" dirty="0" smtClean="0">
              <a:latin typeface="Times New Roman" pitchFamily="18" charset="0"/>
              <a:cs typeface="Times New Roman" pitchFamily="18" charset="0"/>
            </a:endParaRPr>
          </a:p>
        </p:txBody>
      </p:sp>
      <p:sp>
        <p:nvSpPr>
          <p:cNvPr id="8195" name="Rectangle 3"/>
          <p:cNvSpPr>
            <a:spLocks noGrp="1" noChangeArrowheads="1"/>
          </p:cNvSpPr>
          <p:nvPr>
            <p:ph type="body" idx="1"/>
          </p:nvPr>
        </p:nvSpPr>
        <p:spPr>
          <a:xfrm>
            <a:off x="900113" y="1673225"/>
            <a:ext cx="2736850" cy="1108075"/>
          </a:xfrm>
        </p:spPr>
        <p:txBody>
          <a:bodyPr/>
          <a:lstStyle/>
          <a:p>
            <a:pPr eaLnBrk="1" hangingPunct="1"/>
            <a:r>
              <a:rPr lang="sr-Cyrl-RS" sz="2800" b="1" i="1" dirty="0" smtClean="0">
                <a:latin typeface="Times New Roman" pitchFamily="18" charset="0"/>
                <a:cs typeface="Times New Roman" pitchFamily="18" charset="0"/>
              </a:rPr>
              <a:t>Непотпуна</a:t>
            </a:r>
            <a:r>
              <a:rPr lang="en-US" sz="2800" b="1" i="1" dirty="0" smtClean="0">
                <a:latin typeface="Times New Roman" pitchFamily="18" charset="0"/>
                <a:cs typeface="Times New Roman" pitchFamily="18" charset="0"/>
              </a:rPr>
              <a:t> (</a:t>
            </a:r>
            <a:r>
              <a:rPr lang="sr-Cyrl-RS" sz="2800" b="1" i="1" dirty="0" smtClean="0">
                <a:latin typeface="Times New Roman" pitchFamily="18" charset="0"/>
                <a:cs typeface="Times New Roman" pitchFamily="18" charset="0"/>
              </a:rPr>
              <a:t>парцијална</a:t>
            </a:r>
            <a:r>
              <a:rPr lang="en-US" sz="2800" b="1" i="1" dirty="0" smtClean="0"/>
              <a:t>)</a:t>
            </a:r>
            <a:r>
              <a:rPr lang="en-US" dirty="0" smtClean="0"/>
              <a:t>  </a:t>
            </a:r>
          </a:p>
        </p:txBody>
      </p:sp>
      <p:sp>
        <p:nvSpPr>
          <p:cNvPr id="8196" name="Rectangle 4"/>
          <p:cNvSpPr>
            <a:spLocks noChangeArrowheads="1"/>
          </p:cNvSpPr>
          <p:nvPr/>
        </p:nvSpPr>
        <p:spPr bwMode="auto">
          <a:xfrm>
            <a:off x="5364163" y="1700213"/>
            <a:ext cx="238601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r">
              <a:lnSpc>
                <a:spcPct val="80000"/>
              </a:lnSpc>
              <a:spcBef>
                <a:spcPct val="20000"/>
              </a:spcBef>
              <a:buFontTx/>
              <a:buChar char="•"/>
            </a:pPr>
            <a:r>
              <a:rPr lang="sr-Cyrl-RS" sz="2800" b="1" i="1" dirty="0" smtClean="0">
                <a:solidFill>
                  <a:prstClr val="black"/>
                </a:solidFill>
                <a:latin typeface="Times New Roman" pitchFamily="18" charset="0"/>
                <a:cs typeface="Times New Roman" pitchFamily="18" charset="0"/>
              </a:rPr>
              <a:t>Потпуна</a:t>
            </a:r>
            <a:endParaRPr lang="en-US" sz="2800" dirty="0">
              <a:solidFill>
                <a:prstClr val="black"/>
              </a:solidFill>
              <a:latin typeface="Times New Roman" pitchFamily="18" charset="0"/>
              <a:cs typeface="Times New Roman" pitchFamily="18" charset="0"/>
            </a:endParaRPr>
          </a:p>
        </p:txBody>
      </p:sp>
      <p:sp>
        <p:nvSpPr>
          <p:cNvPr id="8197" name="Rectangle 5"/>
          <p:cNvSpPr>
            <a:spLocks noChangeArrowheads="1"/>
          </p:cNvSpPr>
          <p:nvPr/>
        </p:nvSpPr>
        <p:spPr bwMode="auto">
          <a:xfrm>
            <a:off x="863600" y="3213100"/>
            <a:ext cx="8280400"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pPr>
            <a:r>
              <a:rPr lang="sr-Cyrl-RS" sz="2400" dirty="0" smtClean="0">
                <a:solidFill>
                  <a:prstClr val="black"/>
                </a:solidFill>
                <a:latin typeface="Times New Roman" pitchFamily="18" charset="0"/>
                <a:cs typeface="Times New Roman" pitchFamily="18" charset="0"/>
              </a:rPr>
              <a:t>У</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зависности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да</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ли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се</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испитују</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улагања</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резултати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алтернатива</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да</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ли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се</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пореде</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две</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или</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више</a:t>
            </a:r>
            <a:r>
              <a:rPr lang="en-US" sz="2400" dirty="0" smtClean="0">
                <a:solidFill>
                  <a:prstClr val="black"/>
                </a:solidFill>
                <a:latin typeface="Times New Roman" pitchFamily="18" charset="0"/>
                <a:cs typeface="Times New Roman" pitchFamily="18" charset="0"/>
              </a:rPr>
              <a:t> </a:t>
            </a:r>
            <a:r>
              <a:rPr lang="sr-Cyrl-RS" sz="2400" dirty="0" smtClean="0">
                <a:solidFill>
                  <a:prstClr val="black"/>
                </a:solidFill>
                <a:latin typeface="Times New Roman" pitchFamily="18" charset="0"/>
                <a:cs typeface="Times New Roman" pitchFamily="18" charset="0"/>
              </a:rPr>
              <a:t>алтернатива</a:t>
            </a:r>
            <a:endParaRPr lang="en-US" sz="2400" dirty="0">
              <a:solidFill>
                <a:prstClr val="black"/>
              </a:solidFill>
              <a:latin typeface="Times New Roman" pitchFamily="18" charset="0"/>
              <a:cs typeface="Times New Roman" pitchFamily="18" charset="0"/>
            </a:endParaRPr>
          </a:p>
        </p:txBody>
      </p:sp>
      <p:sp>
        <p:nvSpPr>
          <p:cNvPr id="8198" name="Rectangle 6"/>
          <p:cNvSpPr>
            <a:spLocks noChangeArrowheads="1"/>
          </p:cNvSpPr>
          <p:nvPr/>
        </p:nvSpPr>
        <p:spPr bwMode="auto">
          <a:xfrm>
            <a:off x="1042988" y="4508500"/>
            <a:ext cx="7345362" cy="17287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lnSpc>
                <a:spcPct val="90000"/>
              </a:lnSpc>
              <a:spcBef>
                <a:spcPct val="20000"/>
              </a:spcBef>
            </a:pPr>
            <a:r>
              <a:rPr lang="sr-Cyrl-RS" sz="2800" b="1" i="1" dirty="0" smtClean="0">
                <a:solidFill>
                  <a:prstClr val="black"/>
                </a:solidFill>
                <a:latin typeface="Times New Roman" pitchFamily="18" charset="0"/>
                <a:cs typeface="Times New Roman" pitchFamily="18" charset="0"/>
              </a:rPr>
              <a:t>Потпуна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економска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евалуација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је</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само</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онда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када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је</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на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оба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питања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одговор</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потврдан</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у</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свим</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осталим</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случајевима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евалуација</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је</a:t>
            </a:r>
            <a:r>
              <a:rPr lang="en-US" sz="2800" b="1" i="1" dirty="0" smtClean="0">
                <a:solidFill>
                  <a:prstClr val="black"/>
                </a:solidFill>
                <a:latin typeface="Times New Roman" pitchFamily="18" charset="0"/>
                <a:cs typeface="Times New Roman" pitchFamily="18" charset="0"/>
              </a:rPr>
              <a:t> </a:t>
            </a:r>
            <a:r>
              <a:rPr lang="sr-Cyrl-RS" sz="2800" b="1" i="1" dirty="0" smtClean="0">
                <a:solidFill>
                  <a:prstClr val="black"/>
                </a:solidFill>
                <a:latin typeface="Times New Roman" pitchFamily="18" charset="0"/>
                <a:cs typeface="Times New Roman" pitchFamily="18" charset="0"/>
              </a:rPr>
              <a:t>непотупна</a:t>
            </a:r>
            <a:r>
              <a:rPr lang="en-US" sz="2800" b="1" dirty="0" smtClean="0">
                <a:solidFill>
                  <a:prstClr val="black"/>
                </a:solidFill>
                <a:latin typeface="Times New Roman" pitchFamily="18" charset="0"/>
                <a:cs typeface="Times New Roman" pitchFamily="18" charset="0"/>
              </a:rPr>
              <a:t> </a:t>
            </a:r>
            <a:endParaRPr lang="en-US" sz="2800" b="1" dirty="0">
              <a:solidFill>
                <a:prstClr val="black"/>
              </a:solidFill>
              <a:latin typeface="Times New Roman" pitchFamily="18" charset="0"/>
              <a:cs typeface="Times New Roman" pitchFamily="18" charset="0"/>
            </a:endParaRPr>
          </a:p>
        </p:txBody>
      </p:sp>
      <p:sp>
        <p:nvSpPr>
          <p:cNvPr id="8199" name="Line 8"/>
          <p:cNvSpPr>
            <a:spLocks noChangeShapeType="1"/>
          </p:cNvSpPr>
          <p:nvPr/>
        </p:nvSpPr>
        <p:spPr bwMode="auto">
          <a:xfrm flipH="1">
            <a:off x="2916238" y="1196975"/>
            <a:ext cx="719137"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solidFill>
                <a:prstClr val="black"/>
              </a:solidFill>
            </a:endParaRPr>
          </a:p>
        </p:txBody>
      </p:sp>
      <p:sp>
        <p:nvSpPr>
          <p:cNvPr id="8200" name="Line 9"/>
          <p:cNvSpPr>
            <a:spLocks noChangeShapeType="1"/>
          </p:cNvSpPr>
          <p:nvPr/>
        </p:nvSpPr>
        <p:spPr bwMode="auto">
          <a:xfrm>
            <a:off x="4643438" y="1196975"/>
            <a:ext cx="865187"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solidFill>
                <a:prstClr val="black"/>
              </a:solidFill>
            </a:endParaRPr>
          </a:p>
        </p:txBody>
      </p:sp>
    </p:spTree>
    <p:extLst>
      <p:ext uri="{BB962C8B-B14F-4D97-AF65-F5344CB8AC3E}">
        <p14:creationId xmlns:p14="http://schemas.microsoft.com/office/powerpoint/2010/main" val="18925935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normAutofit/>
          </a:bodyPr>
          <a:lstStyle/>
          <a:p>
            <a:pPr eaLnBrk="1" hangingPunct="1">
              <a:lnSpc>
                <a:spcPct val="80000"/>
              </a:lnSpc>
            </a:pPr>
            <a:r>
              <a:rPr lang="sr-Cyrl-RS" sz="3200" b="1" dirty="0" smtClean="0">
                <a:latin typeface="Times New Roman" pitchFamily="18" charset="0"/>
                <a:cs typeface="Times New Roman" pitchFamily="18" charset="0"/>
              </a:rPr>
              <a:t>Различите</a:t>
            </a:r>
            <a:r>
              <a:rPr lang="en-U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карактеристике</a:t>
            </a:r>
            <a:r>
              <a:rPr lang="en-U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економске</a:t>
            </a:r>
            <a:r>
              <a:rPr lang="en-U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евалуације</a:t>
            </a:r>
            <a:r>
              <a:rPr lang="en-U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здравствене</a:t>
            </a:r>
            <a:r>
              <a:rPr lang="en-US" sz="3200" b="1" dirty="0" smtClean="0">
                <a:latin typeface="Times New Roman" pitchFamily="18" charset="0"/>
                <a:cs typeface="Times New Roman" pitchFamily="18" charset="0"/>
              </a:rPr>
              <a:t> </a:t>
            </a:r>
            <a:r>
              <a:rPr lang="sr-Cyrl-RS" sz="3200" b="1" dirty="0" smtClean="0">
                <a:latin typeface="Times New Roman" pitchFamily="18" charset="0"/>
                <a:cs typeface="Times New Roman" pitchFamily="18" charset="0"/>
              </a:rPr>
              <a:t>заштите</a:t>
            </a:r>
            <a:r>
              <a:rPr lang="en-US" sz="3200" dirty="0" smtClean="0">
                <a:latin typeface="Times New Roman" pitchFamily="18" charset="0"/>
                <a:cs typeface="Times New Roman" pitchFamily="18" charset="0"/>
              </a:rPr>
              <a:t> </a:t>
            </a:r>
          </a:p>
        </p:txBody>
      </p:sp>
      <p:graphicFrame>
        <p:nvGraphicFramePr>
          <p:cNvPr id="8195" name="Object 3"/>
          <p:cNvGraphicFramePr>
            <a:graphicFrameLocks noGrp="1" noChangeAspect="1"/>
          </p:cNvGraphicFramePr>
          <p:nvPr>
            <p:ph idx="1"/>
            <p:extLst>
              <p:ext uri="{D42A27DB-BD31-4B8C-83A1-F6EECF244321}">
                <p14:modId xmlns:p14="http://schemas.microsoft.com/office/powerpoint/2010/main" val="4099677967"/>
              </p:ext>
            </p:extLst>
          </p:nvPr>
        </p:nvGraphicFramePr>
        <p:xfrm>
          <a:off x="135731" y="1524000"/>
          <a:ext cx="8872538" cy="4338637"/>
        </p:xfrm>
        <a:graphic>
          <a:graphicData uri="http://schemas.openxmlformats.org/presentationml/2006/ole">
            <mc:AlternateContent xmlns:mc="http://schemas.openxmlformats.org/markup-compatibility/2006">
              <mc:Choice xmlns:v="urn:schemas-microsoft-com:vml" Requires="v">
                <p:oleObj spid="_x0000_s3094" name="Document" r:id="rId4" imgW="6157108" imgH="2623115" progId="Word.Document.8">
                  <p:embed/>
                </p:oleObj>
              </mc:Choice>
              <mc:Fallback>
                <p:oleObj name="Document" r:id="rId4" imgW="6157108" imgH="2623115" progId="Word.Document.8">
                  <p:embed/>
                  <p:pic>
                    <p:nvPicPr>
                      <p:cNvPr id="0" name=""/>
                      <p:cNvPicPr>
                        <a:picLocks noChangeAspect="1" noChangeArrowheads="1"/>
                      </p:cNvPicPr>
                      <p:nvPr/>
                    </p:nvPicPr>
                    <p:blipFill>
                      <a:blip r:embed="rId5"/>
                      <a:srcRect/>
                      <a:stretch>
                        <a:fillRect/>
                      </a:stretch>
                    </p:blipFill>
                    <p:spPr bwMode="auto">
                      <a:xfrm>
                        <a:off x="135731" y="1524000"/>
                        <a:ext cx="8872538" cy="4338637"/>
                      </a:xfrm>
                      <a:prstGeom prst="rect">
                        <a:avLst/>
                      </a:prstGeom>
                      <a:noFill/>
                      <a:extLst/>
                    </p:spPr>
                  </p:pic>
                </p:oleObj>
              </mc:Fallback>
            </mc:AlternateContent>
          </a:graphicData>
        </a:graphic>
      </p:graphicFrame>
      <p:sp>
        <p:nvSpPr>
          <p:cNvPr id="8196" name="Text Box 6"/>
          <p:cNvSpPr txBox="1">
            <a:spLocks noChangeArrowheads="1"/>
          </p:cNvSpPr>
          <p:nvPr/>
        </p:nvSpPr>
        <p:spPr bwMode="auto">
          <a:xfrm>
            <a:off x="323850" y="6308725"/>
            <a:ext cx="4248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200" i="1">
                <a:solidFill>
                  <a:prstClr val="black"/>
                </a:solidFill>
              </a:rPr>
              <a:t>Izvor: </a:t>
            </a:r>
            <a:r>
              <a:rPr lang="en-US" sz="1200">
                <a:solidFill>
                  <a:prstClr val="black"/>
                </a:solidFill>
              </a:rPr>
              <a:t>Drummond MF et al, 2001</a:t>
            </a:r>
          </a:p>
        </p:txBody>
      </p:sp>
    </p:spTree>
    <p:extLst>
      <p:ext uri="{BB962C8B-B14F-4D97-AF65-F5344CB8AC3E}">
        <p14:creationId xmlns:p14="http://schemas.microsoft.com/office/powerpoint/2010/main" val="2875455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800" b="1" dirty="0">
                <a:latin typeface="Garamond" pitchFamily="18" charset="0"/>
              </a:rPr>
              <a:t>ЗДРАВСТВЕН</a:t>
            </a:r>
            <a:r>
              <a:rPr lang="en-US" sz="2800" b="1" dirty="0">
                <a:latin typeface="Garamond" pitchFamily="18" charset="0"/>
              </a:rPr>
              <a:t>A </a:t>
            </a:r>
            <a:r>
              <a:rPr lang="ru-RU" sz="2800" b="1" dirty="0">
                <a:latin typeface="Garamond" pitchFamily="18" charset="0"/>
              </a:rPr>
              <a:t>ЕКОНОМИ</a:t>
            </a:r>
            <a:r>
              <a:rPr lang="en-US" sz="2800" b="1" dirty="0">
                <a:latin typeface="Garamond" pitchFamily="18" charset="0"/>
              </a:rPr>
              <a:t>JA</a:t>
            </a:r>
            <a:r>
              <a:rPr lang="ru-RU" sz="2800" b="1" dirty="0">
                <a:latin typeface="Garamond" pitchFamily="18" charset="0"/>
              </a:rPr>
              <a:t> КАО НАУЧНА </a:t>
            </a:r>
            <a:r>
              <a:rPr lang="ru-RU" sz="2800" b="1" dirty="0" smtClean="0">
                <a:latin typeface="Garamond" pitchFamily="18" charset="0"/>
              </a:rPr>
              <a:t>ДИСЦИПЛИНА</a:t>
            </a:r>
            <a:r>
              <a:rPr lang="en-US" sz="2800" b="1" dirty="0" smtClean="0">
                <a:latin typeface="Garamond" pitchFamily="18" charset="0"/>
              </a:rPr>
              <a:t> - </a:t>
            </a:r>
            <a:r>
              <a:rPr lang="sr-Cyrl-BA" sz="2800" b="1" dirty="0" smtClean="0">
                <a:latin typeface="Garamond" pitchFamily="18" charset="0"/>
              </a:rPr>
              <a:t>историјат</a:t>
            </a:r>
            <a:endParaRPr lang="sr-Cyrl-RS" sz="2800" dirty="0">
              <a:latin typeface="Garamond" pitchFamily="18" charset="0"/>
            </a:endParaRPr>
          </a:p>
        </p:txBody>
      </p:sp>
      <p:sp>
        <p:nvSpPr>
          <p:cNvPr id="3" name="Content Placeholder 2"/>
          <p:cNvSpPr>
            <a:spLocks noGrp="1"/>
          </p:cNvSpPr>
          <p:nvPr>
            <p:ph idx="1"/>
          </p:nvPr>
        </p:nvSpPr>
        <p:spPr/>
        <p:txBody>
          <a:bodyPr>
            <a:normAutofit/>
          </a:bodyPr>
          <a:lstStyle/>
          <a:p>
            <a:r>
              <a:rPr lang="ru-RU" sz="2400" dirty="0">
                <a:latin typeface="Garamond" pitchFamily="18" charset="0"/>
              </a:rPr>
              <a:t>Сталан раст трошкова у здравству и неуспешни покушаји да се њихово кретање стави под контролу били су снажни подстицаји за развој </a:t>
            </a:r>
            <a:r>
              <a:rPr lang="ru-RU" sz="2400" dirty="0" smtClean="0">
                <a:latin typeface="Garamond" pitchFamily="18" charset="0"/>
              </a:rPr>
              <a:t>здравствене економије.</a:t>
            </a:r>
            <a:endParaRPr lang="en-US" sz="2400" dirty="0">
              <a:latin typeface="Garamond" pitchFamily="18" charset="0"/>
            </a:endParaRPr>
          </a:p>
          <a:p>
            <a:r>
              <a:rPr lang="ru-RU" sz="2400" dirty="0" smtClean="0">
                <a:latin typeface="Garamond" pitchFamily="18" charset="0"/>
              </a:rPr>
              <a:t>Здравствена економија је </a:t>
            </a:r>
            <a:r>
              <a:rPr lang="ru-RU" sz="2400" dirty="0">
                <a:latin typeface="Garamond" pitchFamily="18" charset="0"/>
              </a:rPr>
              <a:t>мада грана економских наука, конституисана као научна дисциплина почетком шездесетих година двадесетог века.</a:t>
            </a:r>
            <a:endParaRPr lang="en-US" sz="2400" dirty="0">
              <a:latin typeface="Garamond" pitchFamily="18" charset="0"/>
            </a:endParaRPr>
          </a:p>
          <a:p>
            <a:r>
              <a:rPr lang="sr-Cyrl-RS" sz="2400" dirty="0">
                <a:latin typeface="Garamond" pitchFamily="18" charset="0"/>
              </a:rPr>
              <a:t>Извесно је да је земља порекла начина мишљења својственог здравственој економији и место рођења саме дисциплине </a:t>
            </a:r>
            <a:r>
              <a:rPr lang="sr-Cyrl-RS" sz="2400" b="1" dirty="0">
                <a:latin typeface="Garamond" pitchFamily="18" charset="0"/>
              </a:rPr>
              <a:t>Сједињене Америчке Државе. </a:t>
            </a:r>
          </a:p>
        </p:txBody>
      </p:sp>
    </p:spTree>
    <p:extLst>
      <p:ext uri="{BB962C8B-B14F-4D97-AF65-F5344CB8AC3E}">
        <p14:creationId xmlns:p14="http://schemas.microsoft.com/office/powerpoint/2010/main" val="99326078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RS" sz="2400" b="1" dirty="0" smtClean="0">
                <a:latin typeface="Times New Roman" pitchFamily="18" charset="0"/>
                <a:cs typeface="Times New Roman" pitchFamily="18" charset="0"/>
              </a:rPr>
              <a:t>ТИПОВИ</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ПАРЦИЈАЛНЕ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ЕВАЛУАЦИЈЕ</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81600"/>
          </a:xfrm>
        </p:spPr>
        <p:txBody>
          <a:bodyPr>
            <a:normAutofit lnSpcReduction="10000"/>
          </a:bodyPr>
          <a:lstStyle/>
          <a:p>
            <a:pPr>
              <a:lnSpc>
                <a:spcPct val="90000"/>
              </a:lnSpc>
              <a:defRPr/>
            </a:pPr>
            <a:r>
              <a:rPr lang="sr-Cyrl-RS" sz="2400" dirty="0" smtClean="0">
                <a:latin typeface="Times New Roman" pitchFamily="18" charset="0"/>
                <a:cs typeface="Times New Roman" pitchFamily="18" charset="0"/>
              </a:rPr>
              <a:t>Опис</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исхода</a:t>
            </a:r>
            <a:endParaRPr lang="sr-Latn-CS" sz="2400" dirty="0">
              <a:latin typeface="Times New Roman" pitchFamily="18" charset="0"/>
              <a:cs typeface="Times New Roman" pitchFamily="18" charset="0"/>
            </a:endParaRPr>
          </a:p>
          <a:p>
            <a:pPr>
              <a:lnSpc>
                <a:spcPct val="90000"/>
              </a:lnSpc>
              <a:defRPr/>
            </a:pPr>
            <a:r>
              <a:rPr lang="sr-Cyrl-RS" sz="2400" dirty="0" smtClean="0">
                <a:latin typeface="Times New Roman" pitchFamily="18" charset="0"/>
                <a:cs typeface="Times New Roman" pitchFamily="18" charset="0"/>
              </a:rPr>
              <a:t>Анализа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трошкова</a:t>
            </a:r>
            <a:endParaRPr lang="sr-Latn-CS" sz="2400" dirty="0">
              <a:latin typeface="Times New Roman" pitchFamily="18" charset="0"/>
              <a:cs typeface="Times New Roman" pitchFamily="18" charset="0"/>
            </a:endParaRPr>
          </a:p>
          <a:p>
            <a:pPr>
              <a:lnSpc>
                <a:spcPct val="90000"/>
              </a:lnSpc>
              <a:defRPr/>
            </a:pPr>
            <a:r>
              <a:rPr lang="sr-Cyrl-RS" sz="2400" dirty="0" smtClean="0">
                <a:latin typeface="Times New Roman" pitchFamily="18" charset="0"/>
                <a:cs typeface="Times New Roman" pitchFamily="18" charset="0"/>
              </a:rPr>
              <a:t>Опис</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трошкова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и</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исхода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једне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интервенције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или</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програма</a:t>
            </a:r>
            <a:endParaRPr lang="sr-Latn-CS" sz="2400" dirty="0">
              <a:latin typeface="Times New Roman" pitchFamily="18" charset="0"/>
              <a:cs typeface="Times New Roman" pitchFamily="18" charset="0"/>
            </a:endParaRPr>
          </a:p>
          <a:p>
            <a:pPr>
              <a:lnSpc>
                <a:spcPct val="90000"/>
              </a:lnSpc>
              <a:defRPr/>
            </a:pPr>
            <a:endParaRPr lang="sr-Latn-CS" sz="2400" dirty="0">
              <a:latin typeface="Times New Roman" pitchFamily="18" charset="0"/>
              <a:cs typeface="Times New Roman" pitchFamily="18" charset="0"/>
            </a:endParaRPr>
          </a:p>
          <a:p>
            <a:pPr>
              <a:lnSpc>
                <a:spcPct val="90000"/>
              </a:lnSpc>
              <a:defRPr/>
            </a:pPr>
            <a:r>
              <a:rPr lang="sr-Cyrl-RS" sz="2400" dirty="0" smtClean="0">
                <a:latin typeface="Times New Roman" pitchFamily="18" charset="0"/>
                <a:cs typeface="Times New Roman" pitchFamily="18" charset="0"/>
              </a:rPr>
              <a:t>Трошкове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је</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тешко</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одредити</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због</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бројних</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актера</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који</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учествују</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у</a:t>
            </a:r>
            <a:r>
              <a:rPr lang="sr-Latn-C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програмима</a:t>
            </a:r>
          </a:p>
          <a:p>
            <a:pPr>
              <a:lnSpc>
                <a:spcPct val="90000"/>
              </a:lnSpc>
              <a:defRPr/>
            </a:pPr>
            <a:endParaRPr lang="sr-Cyrl-RS" sz="2400" dirty="0" smtClean="0">
              <a:latin typeface="Times New Roman" pitchFamily="18" charset="0"/>
              <a:cs typeface="Times New Roman" pitchFamily="18" charset="0"/>
            </a:endParaRPr>
          </a:p>
          <a:p>
            <a:pPr>
              <a:lnSpc>
                <a:spcPct val="90000"/>
              </a:lnSpc>
              <a:defRPr/>
            </a:pPr>
            <a:r>
              <a:rPr lang="sr-Cyrl-RS" sz="2400" b="1" dirty="0" smtClean="0">
                <a:latin typeface="Times New Roman" pitchFamily="18" charset="0"/>
                <a:cs typeface="Times New Roman" pitchFamily="18" charset="0"/>
              </a:rPr>
              <a:t>НЕДОСТАЦИ</a:t>
            </a:r>
          </a:p>
          <a:p>
            <a:pPr>
              <a:lnSpc>
                <a:spcPct val="90000"/>
              </a:lnSpc>
              <a:defRPr/>
            </a:pPr>
            <a:endParaRPr lang="sr-Cyrl-RS" sz="2400" dirty="0">
              <a:latin typeface="Times New Roman" pitchFamily="18" charset="0"/>
              <a:cs typeface="Times New Roman" pitchFamily="18" charset="0"/>
            </a:endParaRPr>
          </a:p>
          <a:p>
            <a:pPr>
              <a:defRPr/>
            </a:pPr>
            <a:r>
              <a:rPr lang="sr-Cyrl-RS" sz="2400" dirty="0">
                <a:latin typeface="Times New Roman" pitchFamily="18" charset="0"/>
                <a:cs typeface="Times New Roman" pitchFamily="18" charset="0"/>
              </a:rPr>
              <a:t>Поређење</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исхода</a:t>
            </a:r>
            <a:r>
              <a:rPr lang="sr-Latn-CS" sz="2400" dirty="0">
                <a:latin typeface="Times New Roman" pitchFamily="18" charset="0"/>
                <a:cs typeface="Times New Roman" pitchFamily="18" charset="0"/>
              </a:rPr>
              <a:t> – </a:t>
            </a:r>
            <a:r>
              <a:rPr lang="sr-Cyrl-RS" sz="2400" dirty="0">
                <a:latin typeface="Times New Roman" pitchFamily="18" charset="0"/>
                <a:cs typeface="Times New Roman" pitchFamily="18" charset="0"/>
              </a:rPr>
              <a:t>економски</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најисплативија</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интервенција</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не</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мора</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имати</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највеће</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исходе</a:t>
            </a:r>
            <a:endParaRPr lang="en-US" sz="2400" dirty="0">
              <a:latin typeface="Times New Roman" pitchFamily="18" charset="0"/>
              <a:cs typeface="Times New Roman" pitchFamily="18" charset="0"/>
            </a:endParaRPr>
          </a:p>
          <a:p>
            <a:pPr>
              <a:defRPr/>
            </a:pPr>
            <a:endParaRPr lang="sr-Latn-CS" sz="2400" dirty="0">
              <a:latin typeface="Times New Roman" pitchFamily="18" charset="0"/>
              <a:cs typeface="Times New Roman" pitchFamily="18" charset="0"/>
            </a:endParaRPr>
          </a:p>
          <a:p>
            <a:pPr>
              <a:defRPr/>
            </a:pPr>
            <a:r>
              <a:rPr lang="sr-Cyrl-RS" sz="2400" dirty="0">
                <a:latin typeface="Times New Roman" pitchFamily="18" charset="0"/>
                <a:cs typeface="Times New Roman" pitchFamily="18" charset="0"/>
              </a:rPr>
              <a:t>Поређење</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само</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трошкова</a:t>
            </a:r>
            <a:r>
              <a:rPr lang="sr-Latn-CS" sz="2400" dirty="0">
                <a:latin typeface="Times New Roman" pitchFamily="18" charset="0"/>
                <a:cs typeface="Times New Roman" pitchFamily="18" charset="0"/>
              </a:rPr>
              <a:t> – </a:t>
            </a:r>
            <a:r>
              <a:rPr lang="sr-Cyrl-RS" sz="2400" dirty="0">
                <a:latin typeface="Times New Roman" pitchFamily="18" charset="0"/>
                <a:cs typeface="Times New Roman" pitchFamily="18" charset="0"/>
              </a:rPr>
              <a:t>фаворизује</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најјевтинију</a:t>
            </a:r>
            <a:r>
              <a:rPr lang="sr-Latn-CS" sz="2400" dirty="0">
                <a:latin typeface="Times New Roman" pitchFamily="18" charset="0"/>
                <a:cs typeface="Times New Roman" pitchFamily="18" charset="0"/>
              </a:rPr>
              <a:t> </a:t>
            </a:r>
            <a:r>
              <a:rPr lang="sr-Cyrl-RS" sz="2400" dirty="0">
                <a:latin typeface="Times New Roman" pitchFamily="18" charset="0"/>
                <a:cs typeface="Times New Roman" pitchFamily="18" charset="0"/>
              </a:rPr>
              <a:t>опцију</a:t>
            </a:r>
            <a:endParaRPr lang="en-US" sz="2400" dirty="0">
              <a:latin typeface="Times New Roman" pitchFamily="18" charset="0"/>
              <a:cs typeface="Times New Roman" pitchFamily="18" charset="0"/>
            </a:endParaRPr>
          </a:p>
          <a:p>
            <a:pPr>
              <a:lnSpc>
                <a:spcPct val="90000"/>
              </a:lnSpc>
              <a:defRPr/>
            </a:pPr>
            <a:endParaRPr lang="en-US" sz="2400" dirty="0">
              <a:latin typeface="Times New Roman" pitchFamily="18" charset="0"/>
              <a:cs typeface="Times New Roman" pitchFamily="18" charset="0"/>
            </a:endParaRPr>
          </a:p>
          <a:p>
            <a:pPr marL="0" indent="0" algn="just">
              <a:buNone/>
            </a:pPr>
            <a:endParaRPr lang="sr-Latn-RS" sz="24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0975803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sr-Cyrl-RS" sz="2400" b="1" dirty="0" smtClean="0">
                <a:latin typeface="Times New Roman" pitchFamily="18" charset="0"/>
                <a:cs typeface="Times New Roman" pitchFamily="18" charset="0"/>
              </a:rPr>
              <a:t>ПОТПУНЕ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ЕКОНОМСКЕ</a:t>
            </a:r>
            <a:r>
              <a:rPr lang="sr-Latn-C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ЕВАЛУАЦИЈЕ</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5181600"/>
          </a:xfrm>
        </p:spPr>
        <p:txBody>
          <a:bodyPr>
            <a:normAutofit/>
          </a:bodyPr>
          <a:lstStyle/>
          <a:p>
            <a:pPr>
              <a:defRPr/>
            </a:pPr>
            <a:endParaRPr lang="sr-Cyrl-RS" sz="2400" dirty="0" smtClean="0">
              <a:latin typeface="Times New Roman" pitchFamily="18" charset="0"/>
              <a:cs typeface="Times New Roman" pitchFamily="18" charset="0"/>
            </a:endParaRPr>
          </a:p>
          <a:p>
            <a:pPr>
              <a:defRPr/>
            </a:pPr>
            <a:endParaRPr lang="sr-Cyrl-RS" sz="2400" dirty="0">
              <a:latin typeface="Times New Roman" pitchFamily="18" charset="0"/>
              <a:cs typeface="Times New Roman" pitchFamily="18" charset="0"/>
            </a:endParaRPr>
          </a:p>
          <a:p>
            <a:pPr>
              <a:defRPr/>
            </a:pPr>
            <a:endParaRPr lang="sr-Cyrl-RS" sz="2400" dirty="0" smtClean="0">
              <a:latin typeface="Times New Roman" pitchFamily="18" charset="0"/>
              <a:cs typeface="Times New Roman" pitchFamily="18" charset="0"/>
            </a:endParaRPr>
          </a:p>
          <a:p>
            <a:pPr>
              <a:defRPr/>
            </a:pPr>
            <a:endParaRPr lang="sr-Cyrl-RS" sz="2400" dirty="0">
              <a:latin typeface="Times New Roman" pitchFamily="18" charset="0"/>
              <a:cs typeface="Times New Roman" pitchFamily="18" charset="0"/>
            </a:endParaRPr>
          </a:p>
          <a:p>
            <a:pPr>
              <a:defRPr/>
            </a:pPr>
            <a:endParaRPr lang="sr-Cyrl-RS" sz="2400" dirty="0" smtClean="0">
              <a:latin typeface="Times New Roman" pitchFamily="18" charset="0"/>
              <a:cs typeface="Times New Roman" pitchFamily="18" charset="0"/>
            </a:endParaRPr>
          </a:p>
          <a:p>
            <a:pPr>
              <a:defRPr/>
            </a:pPr>
            <a:endParaRPr lang="sr-Cyrl-RS" sz="2400" dirty="0">
              <a:latin typeface="Times New Roman" pitchFamily="18" charset="0"/>
              <a:cs typeface="Times New Roman" pitchFamily="18" charset="0"/>
            </a:endParaRPr>
          </a:p>
          <a:p>
            <a:pPr>
              <a:defRPr/>
            </a:pPr>
            <a:endParaRPr lang="sr-Cyrl-RS" sz="2400" dirty="0" smtClean="0">
              <a:latin typeface="Times New Roman" pitchFamily="18" charset="0"/>
              <a:cs typeface="Times New Roman" pitchFamily="18" charset="0"/>
            </a:endParaRPr>
          </a:p>
          <a:p>
            <a:pPr>
              <a:defRPr/>
            </a:pPr>
            <a:endParaRPr lang="sr-Cyrl-RS" sz="2400" dirty="0">
              <a:latin typeface="Times New Roman" pitchFamily="18" charset="0"/>
              <a:cs typeface="Times New Roman" pitchFamily="18" charset="0"/>
            </a:endParaRPr>
          </a:p>
          <a:p>
            <a:pPr>
              <a:defRPr/>
            </a:pPr>
            <a:endParaRPr lang="sr-Cyrl-RS" sz="2400" dirty="0" smtClean="0">
              <a:latin typeface="Times New Roman" pitchFamily="18" charset="0"/>
              <a:cs typeface="Times New Roman" pitchFamily="18" charset="0"/>
            </a:endParaRPr>
          </a:p>
          <a:p>
            <a:pPr>
              <a:defRPr/>
            </a:pPr>
            <a:endParaRPr lang="sr-Cyrl-RS" sz="2400" dirty="0">
              <a:latin typeface="Times New Roman" pitchFamily="18" charset="0"/>
              <a:cs typeface="Times New Roman" pitchFamily="18" charset="0"/>
            </a:endParaRPr>
          </a:p>
          <a:p>
            <a:pPr>
              <a:defRPr/>
            </a:pPr>
            <a:endParaRPr lang="sr-Cyrl-RS" sz="2400" dirty="0" smtClean="0">
              <a:latin typeface="Times New Roman" pitchFamily="18" charset="0"/>
              <a:cs typeface="Times New Roman" pitchFamily="18" charset="0"/>
            </a:endParaRPr>
          </a:p>
          <a:p>
            <a:pPr>
              <a:defRPr/>
            </a:pPr>
            <a:endParaRPr lang="sr-Cyrl-RS" sz="2400" dirty="0">
              <a:latin typeface="Times New Roman" pitchFamily="18" charset="0"/>
              <a:cs typeface="Times New Roman" pitchFamily="18" charset="0"/>
            </a:endParaRPr>
          </a:p>
          <a:p>
            <a:pPr marL="0" indent="0" algn="just">
              <a:buNone/>
            </a:pPr>
            <a:endParaRPr lang="sr-Latn-RS" sz="2400" b="1" dirty="0" smtClean="0">
              <a:latin typeface="Times New Roman" pitchFamily="18" charset="0"/>
              <a:cs typeface="Times New Roman" pitchFamily="18" charset="0"/>
            </a:endParaRPr>
          </a:p>
        </p:txBody>
      </p:sp>
      <p:sp>
        <p:nvSpPr>
          <p:cNvPr id="4" name="Rounded Rectangle 3"/>
          <p:cNvSpPr/>
          <p:nvPr/>
        </p:nvSpPr>
        <p:spPr>
          <a:xfrm>
            <a:off x="1295400" y="1828800"/>
            <a:ext cx="6248400" cy="1295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defRPr/>
            </a:pPr>
            <a:r>
              <a:rPr lang="sr-Cyrl-RS" b="1" dirty="0" smtClean="0">
                <a:solidFill>
                  <a:prstClr val="black"/>
                </a:solidFill>
                <a:latin typeface="Times New Roman" pitchFamily="18" charset="0"/>
                <a:cs typeface="Times New Roman" pitchFamily="18" charset="0"/>
              </a:rPr>
              <a:t>ТРОШКОВИ</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ИЗРАЖЕНИ</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У</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НОВЧАНИМ</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ЈЕДИНИЦАМА</a:t>
            </a:r>
            <a:endParaRPr lang="sr-Cyrl-RS" b="1" dirty="0">
              <a:solidFill>
                <a:prstClr val="black"/>
              </a:solidFill>
              <a:latin typeface="Times New Roman" pitchFamily="18" charset="0"/>
              <a:cs typeface="Times New Roman" pitchFamily="18" charset="0"/>
            </a:endParaRPr>
          </a:p>
        </p:txBody>
      </p:sp>
      <p:sp>
        <p:nvSpPr>
          <p:cNvPr id="5" name="Rounded Rectangle 4"/>
          <p:cNvSpPr/>
          <p:nvPr/>
        </p:nvSpPr>
        <p:spPr>
          <a:xfrm>
            <a:off x="1295400" y="3733800"/>
            <a:ext cx="6324600" cy="137159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defRPr/>
            </a:pPr>
            <a:r>
              <a:rPr lang="sr-Cyrl-RS" b="1" dirty="0" smtClean="0">
                <a:solidFill>
                  <a:prstClr val="black"/>
                </a:solidFill>
                <a:latin typeface="Times New Roman" pitchFamily="18" charset="0"/>
                <a:cs typeface="Times New Roman" pitchFamily="18" charset="0"/>
              </a:rPr>
              <a:t>ИСХОДИ</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СЕ</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РАЗЛИЧИТО</a:t>
            </a:r>
            <a:r>
              <a:rPr lang="sr-Latn-CS" b="1" dirty="0" smtClean="0">
                <a:solidFill>
                  <a:prstClr val="black"/>
                </a:solidFill>
                <a:latin typeface="Times New Roman" pitchFamily="18" charset="0"/>
                <a:cs typeface="Times New Roman" pitchFamily="18" charset="0"/>
              </a:rPr>
              <a:t> </a:t>
            </a:r>
            <a:r>
              <a:rPr lang="sr-Cyrl-RS" b="1" dirty="0" smtClean="0">
                <a:solidFill>
                  <a:prstClr val="black"/>
                </a:solidFill>
                <a:latin typeface="Times New Roman" pitchFamily="18" charset="0"/>
                <a:cs typeface="Times New Roman" pitchFamily="18" charset="0"/>
              </a:rPr>
              <a:t>ИЗРАЖАВАЈУ</a:t>
            </a:r>
            <a:endParaRPr lang="sr-Latn-CS"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02910356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954087"/>
          </a:xfrm>
        </p:spPr>
        <p:txBody>
          <a:bodyPr>
            <a:normAutofit/>
          </a:bodyPr>
          <a:lstStyle/>
          <a:p>
            <a:pPr eaLnBrk="1" hangingPunct="1"/>
            <a:r>
              <a:rPr lang="sr-Cyrl-RS" sz="2400" b="1" dirty="0" smtClean="0">
                <a:latin typeface="Times New Roman" pitchFamily="18" charset="0"/>
                <a:cs typeface="Times New Roman" pitchFamily="18" charset="0"/>
              </a:rPr>
              <a:t>ВРСТЕ</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ЕКОНОМСКЕ</a:t>
            </a:r>
            <a:r>
              <a:rPr lang="en-US" sz="2400" b="1" dirty="0" smtClean="0">
                <a:latin typeface="Times New Roman" pitchFamily="18" charset="0"/>
                <a:cs typeface="Times New Roman" pitchFamily="18" charset="0"/>
              </a:rPr>
              <a:t> </a:t>
            </a:r>
            <a:r>
              <a:rPr lang="sr-Cyrl-RS" sz="2400" b="1" dirty="0" smtClean="0">
                <a:latin typeface="Times New Roman" pitchFamily="18" charset="0"/>
                <a:cs typeface="Times New Roman" pitchFamily="18" charset="0"/>
              </a:rPr>
              <a:t>ЕВАЛУАЦИЈЕ</a:t>
            </a:r>
            <a:r>
              <a:rPr lang="en-US" sz="2400" dirty="0" smtClean="0">
                <a:latin typeface="Times New Roman" pitchFamily="18" charset="0"/>
                <a:cs typeface="Times New Roman" pitchFamily="18" charset="0"/>
              </a:rPr>
              <a:t> </a:t>
            </a:r>
          </a:p>
        </p:txBody>
      </p:sp>
      <p:sp>
        <p:nvSpPr>
          <p:cNvPr id="9219" name="Rectangle 3"/>
          <p:cNvSpPr>
            <a:spLocks noGrp="1" noChangeArrowheads="1"/>
          </p:cNvSpPr>
          <p:nvPr>
            <p:ph type="body" idx="1"/>
          </p:nvPr>
        </p:nvSpPr>
        <p:spPr>
          <a:xfrm>
            <a:off x="323850" y="1447800"/>
            <a:ext cx="8435975" cy="5257800"/>
          </a:xfrm>
        </p:spPr>
        <p:txBody>
          <a:bodyPr>
            <a:normAutofit fontScale="77500" lnSpcReduction="20000"/>
          </a:bodyPr>
          <a:lstStyle/>
          <a:p>
            <a:pPr algn="just">
              <a:buClr>
                <a:schemeClr val="accent3">
                  <a:lumMod val="40000"/>
                  <a:lumOff val="60000"/>
                </a:schemeClr>
              </a:buClr>
              <a:buFont typeface="Wingdings" pitchFamily="2" charset="2"/>
              <a:buChar char="Ø"/>
            </a:pPr>
            <a:r>
              <a:rPr lang="sr-Cyrl-RS" sz="2400" b="1" dirty="0">
                <a:latin typeface="Times New Roman" pitchFamily="18" charset="0"/>
                <a:cs typeface="Times New Roman" pitchFamily="18" charset="0"/>
              </a:rPr>
              <a:t>Анализа минимизације трошкова </a:t>
            </a:r>
            <a:r>
              <a:rPr lang="sr-Cyrl-RS" sz="2400" dirty="0">
                <a:latin typeface="Times New Roman" pitchFamily="18" charset="0"/>
                <a:cs typeface="Times New Roman" pitchFamily="18" charset="0"/>
              </a:rPr>
              <a:t>(</a:t>
            </a:r>
            <a:r>
              <a:rPr lang="en-US" sz="2400" dirty="0">
                <a:latin typeface="Times New Roman" pitchFamily="18" charset="0"/>
                <a:cs typeface="Times New Roman" pitchFamily="18" charset="0"/>
              </a:rPr>
              <a:t>Cost – </a:t>
            </a:r>
            <a:r>
              <a:rPr lang="sr-Latn-RS" sz="2400" dirty="0">
                <a:latin typeface="Times New Roman" pitchFamily="18" charset="0"/>
                <a:cs typeface="Times New Roman" pitchFamily="18" charset="0"/>
              </a:rPr>
              <a:t>m</a:t>
            </a:r>
            <a:r>
              <a:rPr lang="en-US" sz="2400" dirty="0">
                <a:latin typeface="Times New Roman" pitchFamily="18" charset="0"/>
                <a:cs typeface="Times New Roman" pitchFamily="18" charset="0"/>
              </a:rPr>
              <a:t>inimization analysis – CMA),</a:t>
            </a:r>
            <a:r>
              <a:rPr lang="sr-Cyrl-RS" sz="2400" dirty="0">
                <a:latin typeface="Times New Roman" pitchFamily="18" charset="0"/>
                <a:cs typeface="Times New Roman" pitchFamily="18" charset="0"/>
              </a:rPr>
              <a:t>којим се одређује која од алтернативних </a:t>
            </a:r>
            <a:r>
              <a:rPr lang="sr-Cyrl-RS" sz="2400" dirty="0" smtClean="0">
                <a:latin typeface="Times New Roman" pitchFamily="18" charset="0"/>
                <a:cs typeface="Times New Roman" pitchFamily="18" charset="0"/>
              </a:rPr>
              <a:t>технологија/интервенција, </a:t>
            </a:r>
            <a:r>
              <a:rPr lang="sr-Cyrl-RS" sz="2400" dirty="0">
                <a:latin typeface="Times New Roman" pitchFamily="18" charset="0"/>
                <a:cs typeface="Times New Roman" pitchFamily="18" charset="0"/>
              </a:rPr>
              <a:t>с приближно истим очекиваним исходима, има најмање трошкове</a:t>
            </a:r>
            <a:r>
              <a:rPr lang="en-US" sz="2400" dirty="0">
                <a:latin typeface="Times New Roman" pitchFamily="18" charset="0"/>
                <a:cs typeface="Times New Roman" pitchFamily="18" charset="0"/>
              </a:rPr>
              <a:t>;</a:t>
            </a:r>
          </a:p>
          <a:p>
            <a:pPr algn="just"/>
            <a:endParaRPr lang="en-US" sz="2400" dirty="0">
              <a:latin typeface="Times New Roman" pitchFamily="18" charset="0"/>
              <a:cs typeface="Times New Roman" pitchFamily="18" charset="0"/>
            </a:endParaRPr>
          </a:p>
          <a:p>
            <a:pPr algn="just">
              <a:buClr>
                <a:schemeClr val="accent3">
                  <a:lumMod val="40000"/>
                  <a:lumOff val="60000"/>
                </a:schemeClr>
              </a:buClr>
              <a:buFont typeface="Wingdings" pitchFamily="2" charset="2"/>
              <a:buChar char="Ø"/>
            </a:pPr>
            <a:r>
              <a:rPr lang="sr-Cyrl-RS" sz="2400" b="1" dirty="0">
                <a:latin typeface="Times New Roman" pitchFamily="18" charset="0"/>
                <a:cs typeface="Times New Roman" pitchFamily="18" charset="0"/>
              </a:rPr>
              <a:t>Анализа односа трошкова и ефеката </a:t>
            </a:r>
            <a:r>
              <a:rPr lang="sr-Cyrl-RS" sz="2400" dirty="0">
                <a:latin typeface="Times New Roman" pitchFamily="18" charset="0"/>
                <a:cs typeface="Times New Roman" pitchFamily="18" charset="0"/>
              </a:rPr>
              <a:t>(</a:t>
            </a:r>
            <a:r>
              <a:rPr lang="sr-Latn-RS" sz="2400" dirty="0">
                <a:latin typeface="Times New Roman" pitchFamily="18" charset="0"/>
                <a:cs typeface="Times New Roman" pitchFamily="18" charset="0"/>
              </a:rPr>
              <a:t>Cost effectiven</a:t>
            </a:r>
            <a:r>
              <a:rPr lang="sr-Cyrl-RS" sz="2400" dirty="0">
                <a:latin typeface="Times New Roman" pitchFamily="18" charset="0"/>
                <a:cs typeface="Times New Roman" pitchFamily="18" charset="0"/>
              </a:rPr>
              <a:t>е</a:t>
            </a:r>
            <a:r>
              <a:rPr lang="sr-Latn-RS" sz="2400" dirty="0">
                <a:latin typeface="Times New Roman" pitchFamily="18" charset="0"/>
                <a:cs typeface="Times New Roman" pitchFamily="18" charset="0"/>
              </a:rPr>
              <a:t>ss analysis – CEA), </a:t>
            </a:r>
            <a:r>
              <a:rPr lang="sr-Cyrl-RS" sz="2400" dirty="0">
                <a:latin typeface="Times New Roman" pitchFamily="18" charset="0"/>
                <a:cs typeface="Times New Roman" pitchFamily="18" charset="0"/>
              </a:rPr>
              <a:t>којом се пореде трошкови технологије у новчаним јединицама и ефекти који су истражени у </a:t>
            </a:r>
            <a:r>
              <a:rPr lang="sr-Cyrl-RS" sz="2400" b="1" dirty="0">
                <a:latin typeface="Times New Roman" pitchFamily="18" charset="0"/>
                <a:cs typeface="Times New Roman" pitchFamily="18" charset="0"/>
              </a:rPr>
              <a:t>јединицама исхода </a:t>
            </a:r>
            <a:r>
              <a:rPr lang="sr-Cyrl-RS" sz="2400" dirty="0">
                <a:latin typeface="Times New Roman" pitchFamily="18" charset="0"/>
                <a:cs typeface="Times New Roman" pitchFamily="18" charset="0"/>
              </a:rPr>
              <a:t>који се очекује ( на пример, смањење броја болничких дана, повећане броја спасених живота и други)</a:t>
            </a:r>
            <a:r>
              <a:rPr lang="en-US" sz="2400" dirty="0">
                <a:latin typeface="Times New Roman" pitchFamily="18" charset="0"/>
                <a:cs typeface="Times New Roman" pitchFamily="18" charset="0"/>
              </a:rPr>
              <a:t>;</a:t>
            </a:r>
          </a:p>
          <a:p>
            <a:pPr algn="just">
              <a:buClr>
                <a:schemeClr val="accent3">
                  <a:lumMod val="40000"/>
                  <a:lumOff val="60000"/>
                </a:schemeClr>
              </a:buClr>
              <a:buFont typeface="Wingdings" pitchFamily="2" charset="2"/>
              <a:buChar char="Ø"/>
            </a:pPr>
            <a:endParaRPr lang="en-US" sz="2400" dirty="0">
              <a:latin typeface="Times New Roman" pitchFamily="18" charset="0"/>
              <a:cs typeface="Times New Roman" pitchFamily="18" charset="0"/>
            </a:endParaRPr>
          </a:p>
          <a:p>
            <a:pPr algn="just">
              <a:buClr>
                <a:schemeClr val="accent3">
                  <a:lumMod val="40000"/>
                  <a:lumOff val="60000"/>
                </a:schemeClr>
              </a:buClr>
              <a:buFont typeface="Wingdings" pitchFamily="2" charset="2"/>
              <a:buChar char="Ø"/>
            </a:pPr>
            <a:r>
              <a:rPr lang="en-US" sz="2400" b="1" dirty="0">
                <a:latin typeface="Times New Roman" pitchFamily="18" charset="0"/>
                <a:cs typeface="Times New Roman" pitchFamily="18" charset="0"/>
              </a:rPr>
              <a:t>A</a:t>
            </a:r>
            <a:r>
              <a:rPr lang="sr-Cyrl-RS" sz="2400" b="1" dirty="0">
                <a:latin typeface="Times New Roman" pitchFamily="18" charset="0"/>
                <a:cs typeface="Times New Roman" pitchFamily="18" charset="0"/>
              </a:rPr>
              <a:t>нализа односа трошкова и (социјалне) користи </a:t>
            </a:r>
            <a:r>
              <a:rPr lang="sr-Cyrl-RS" sz="2400" dirty="0">
                <a:latin typeface="Times New Roman" pitchFamily="18" charset="0"/>
                <a:cs typeface="Times New Roman" pitchFamily="18" charset="0"/>
              </a:rPr>
              <a:t>(</a:t>
            </a:r>
            <a:r>
              <a:rPr lang="en-US" sz="2400" dirty="0">
                <a:latin typeface="Times New Roman" pitchFamily="18" charset="0"/>
                <a:cs typeface="Times New Roman" pitchFamily="18" charset="0"/>
              </a:rPr>
              <a:t>Cost utility analysis – CUA), </a:t>
            </a:r>
            <a:r>
              <a:rPr lang="sr-Cyrl-RS" sz="2400" dirty="0">
                <a:latin typeface="Times New Roman" pitchFamily="18" charset="0"/>
                <a:cs typeface="Times New Roman" pitchFamily="18" charset="0"/>
              </a:rPr>
              <a:t>којом се пореде трошкови технологије у новчаним јединицама  с </a:t>
            </a:r>
            <a:r>
              <a:rPr lang="sr-Cyrl-RS" sz="2400" b="1" dirty="0">
                <a:latin typeface="Times New Roman" pitchFamily="18" charset="0"/>
                <a:cs typeface="Times New Roman" pitchFamily="18" charset="0"/>
              </a:rPr>
              <a:t>корисним исходима </a:t>
            </a:r>
            <a:r>
              <a:rPr lang="sr-Cyrl-RS" sz="2400" dirty="0">
                <a:latin typeface="Times New Roman" pitchFamily="18" charset="0"/>
                <a:cs typeface="Times New Roman" pitchFamily="18" charset="0"/>
              </a:rPr>
              <a:t>(за корисника), при чему се најчешће као мера исхода израчунавају године живота кориговане у односу на квалитет, односно квалитетне године живота ( </a:t>
            </a:r>
            <a:r>
              <a:rPr lang="sr-Latn-RS" sz="2400" dirty="0">
                <a:latin typeface="Times New Roman" pitchFamily="18" charset="0"/>
                <a:cs typeface="Times New Roman" pitchFamily="18" charset="0"/>
              </a:rPr>
              <a:t>Quality Adjusted Life Years)</a:t>
            </a:r>
            <a:r>
              <a:rPr lang="en-US" sz="2400" dirty="0">
                <a:latin typeface="Times New Roman" pitchFamily="18" charset="0"/>
                <a:cs typeface="Times New Roman" pitchFamily="18" charset="0"/>
              </a:rPr>
              <a:t>;</a:t>
            </a:r>
          </a:p>
          <a:p>
            <a:pPr algn="just">
              <a:buClr>
                <a:schemeClr val="accent3">
                  <a:lumMod val="40000"/>
                  <a:lumOff val="60000"/>
                </a:schemeClr>
              </a:buClr>
              <a:buFont typeface="Wingdings" pitchFamily="2" charset="2"/>
              <a:buChar char="Ø"/>
            </a:pPr>
            <a:endParaRPr lang="en-US" sz="2400" dirty="0">
              <a:latin typeface="Times New Roman" pitchFamily="18" charset="0"/>
              <a:cs typeface="Times New Roman" pitchFamily="18" charset="0"/>
            </a:endParaRPr>
          </a:p>
          <a:p>
            <a:pPr algn="just">
              <a:buClr>
                <a:schemeClr val="accent3">
                  <a:lumMod val="40000"/>
                  <a:lumOff val="60000"/>
                </a:schemeClr>
              </a:buClr>
              <a:buFont typeface="Wingdings" pitchFamily="2" charset="2"/>
              <a:buChar char="Ø"/>
            </a:pPr>
            <a:r>
              <a:rPr lang="sr-Cyrl-RS" sz="2400" b="1" dirty="0">
                <a:latin typeface="Times New Roman" pitchFamily="18" charset="0"/>
                <a:cs typeface="Times New Roman" pitchFamily="18" charset="0"/>
              </a:rPr>
              <a:t>Анализа трошкова и добити </a:t>
            </a:r>
            <a:r>
              <a:rPr lang="sr-Cyrl-RS" sz="2400" dirty="0">
                <a:latin typeface="Times New Roman" pitchFamily="18" charset="0"/>
                <a:cs typeface="Times New Roman" pitchFamily="18" charset="0"/>
              </a:rPr>
              <a:t>(</a:t>
            </a:r>
            <a:r>
              <a:rPr lang="en-US" sz="2400" dirty="0">
                <a:latin typeface="Times New Roman" pitchFamily="18" charset="0"/>
                <a:cs typeface="Times New Roman" pitchFamily="18" charset="0"/>
              </a:rPr>
              <a:t>Cost benefit analysis – </a:t>
            </a:r>
            <a:r>
              <a:rPr lang="sr-Latn-RS" sz="2400" dirty="0">
                <a:latin typeface="Times New Roman" pitchFamily="18" charset="0"/>
                <a:cs typeface="Times New Roman" pitchFamily="18" charset="0"/>
              </a:rPr>
              <a:t>CBA), </a:t>
            </a:r>
            <a:r>
              <a:rPr lang="sr-Cyrl-RS" sz="2400" dirty="0">
                <a:latin typeface="Times New Roman" pitchFamily="18" charset="0"/>
                <a:cs typeface="Times New Roman" pitchFamily="18" charset="0"/>
              </a:rPr>
              <a:t>којом се упоређују трошкови и добити алтернативних здравствених технологија, и једни и други изражени у новчаним јединицама.</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402617280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4" name="Rectangle 34"/>
          <p:cNvSpPr>
            <a:spLocks noChangeArrowheads="1"/>
          </p:cNvSpPr>
          <p:nvPr/>
        </p:nvSpPr>
        <p:spPr bwMode="auto">
          <a:xfrm>
            <a:off x="0" y="765175"/>
            <a:ext cx="2627313" cy="2447925"/>
          </a:xfrm>
          <a:prstGeom prst="rect">
            <a:avLst/>
          </a:prstGeom>
          <a:solidFill>
            <a:schemeClr val="bg1"/>
          </a:solidFill>
          <a:ln w="9525">
            <a:noFill/>
            <a:miter lim="800000"/>
            <a:headEnd/>
            <a:tailEnd/>
          </a:ln>
          <a:effectLst/>
        </p:spPr>
        <p:txBody>
          <a:bodyPr wrap="none" anchor="ctr"/>
          <a:lstStyle/>
          <a:p>
            <a:endParaRPr lang="en-US">
              <a:solidFill>
                <a:srgbClr val="1F497D"/>
              </a:solidFill>
            </a:endParaRPr>
          </a:p>
        </p:txBody>
      </p:sp>
      <p:sp>
        <p:nvSpPr>
          <p:cNvPr id="81922" name="Text Box 2" descr="Pink tissue paper"/>
          <p:cNvSpPr txBox="1">
            <a:spLocks noChangeArrowheads="1"/>
          </p:cNvSpPr>
          <p:nvPr/>
        </p:nvSpPr>
        <p:spPr bwMode="auto">
          <a:xfrm>
            <a:off x="457200" y="3930650"/>
            <a:ext cx="2133600" cy="376238"/>
          </a:xfrm>
          <a:prstGeom prst="rect">
            <a:avLst/>
          </a:prstGeom>
          <a:blipFill dpi="0" rotWithShape="1">
            <a:blip r:embed="rId3" cstate="email"/>
            <a:srcRect/>
            <a:tile tx="0" ty="0" sx="100000" sy="100000" flip="none" algn="tl"/>
          </a:blipFill>
          <a:ln w="9525">
            <a:solidFill>
              <a:schemeClr val="tx1"/>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ISHODI</a:t>
            </a:r>
            <a:endParaRPr lang="en-US">
              <a:solidFill>
                <a:srgbClr val="1F497D"/>
              </a:solidFill>
            </a:endParaRPr>
          </a:p>
        </p:txBody>
      </p:sp>
      <p:sp>
        <p:nvSpPr>
          <p:cNvPr id="81923" name="Line 3"/>
          <p:cNvSpPr>
            <a:spLocks noChangeShapeType="1"/>
          </p:cNvSpPr>
          <p:nvPr/>
        </p:nvSpPr>
        <p:spPr bwMode="auto">
          <a:xfrm>
            <a:off x="1524000" y="3429000"/>
            <a:ext cx="0" cy="45720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24" name="Rectangle 4"/>
          <p:cNvSpPr>
            <a:spLocks noGrp="1" noChangeArrowheads="1"/>
          </p:cNvSpPr>
          <p:nvPr>
            <p:ph type="ctrTitle"/>
          </p:nvPr>
        </p:nvSpPr>
        <p:spPr>
          <a:xfrm>
            <a:off x="152400" y="228599"/>
            <a:ext cx="8686800" cy="685801"/>
          </a:xfrm>
          <a:noFill/>
          <a:ln w="9525" algn="ctr">
            <a:noFill/>
            <a:miter lim="800000"/>
            <a:headEnd/>
            <a:tailEnd/>
          </a:ln>
          <a:effectLst/>
        </p:spPr>
        <p:txBody>
          <a:bodyPr vert="horz" wrap="square" lIns="91440" tIns="45720" rIns="91440" bIns="45720" numCol="1" anchor="ctr" anchorCtr="0" compatLnSpc="1">
            <a:prstTxWarp prst="textNoShape">
              <a:avLst/>
            </a:prstTxWarp>
            <a:noAutofit/>
            <a:flatTx/>
          </a:bodyPr>
          <a:lstStyle/>
          <a:p>
            <a:pPr>
              <a:defRPr/>
            </a:pPr>
            <a:r>
              <a:rPr lang="sr-Cyrl-RS" sz="3200" b="1" kern="1200" dirty="0" smtClean="0">
                <a:latin typeface="Garamond" pitchFamily="18" charset="0"/>
              </a:rPr>
              <a:t>Типови</a:t>
            </a:r>
            <a:r>
              <a:rPr lang="sr-Latn-CS" sz="3200" b="1" kern="1200" dirty="0" smtClean="0">
                <a:latin typeface="Garamond" pitchFamily="18" charset="0"/>
              </a:rPr>
              <a:t> </a:t>
            </a:r>
            <a:r>
              <a:rPr lang="sr-Cyrl-RS" sz="3200" b="1" kern="1200" dirty="0" smtClean="0">
                <a:latin typeface="Garamond" pitchFamily="18" charset="0"/>
              </a:rPr>
              <a:t>анализе</a:t>
            </a:r>
            <a:r>
              <a:rPr lang="sr-Latn-CS" sz="3200" b="1" kern="1200" dirty="0" smtClean="0">
                <a:latin typeface="Garamond" pitchFamily="18" charset="0"/>
              </a:rPr>
              <a:t> </a:t>
            </a:r>
            <a:r>
              <a:rPr lang="sr-Cyrl-RS" sz="3200" b="1" kern="1200" dirty="0" smtClean="0">
                <a:latin typeface="Garamond" pitchFamily="18" charset="0"/>
              </a:rPr>
              <a:t>трошкова</a:t>
            </a:r>
            <a:r>
              <a:rPr lang="sr-Latn-CS" sz="3200" b="1" kern="1200" dirty="0" smtClean="0">
                <a:latin typeface="Garamond" pitchFamily="18" charset="0"/>
              </a:rPr>
              <a:t> </a:t>
            </a:r>
            <a:r>
              <a:rPr lang="sr-Cyrl-RS" sz="3200" b="1" kern="1200" dirty="0" smtClean="0">
                <a:latin typeface="Garamond" pitchFamily="18" charset="0"/>
              </a:rPr>
              <a:t>у</a:t>
            </a:r>
            <a:r>
              <a:rPr lang="sr-Latn-CS" sz="3200" b="1" kern="1200" dirty="0" smtClean="0">
                <a:latin typeface="Garamond" pitchFamily="18" charset="0"/>
              </a:rPr>
              <a:t> </a:t>
            </a:r>
            <a:r>
              <a:rPr lang="sr-Cyrl-RS" sz="3200" b="1" kern="1200" dirty="0" smtClean="0">
                <a:latin typeface="Garamond" pitchFamily="18" charset="0"/>
              </a:rPr>
              <a:t>здравственој</a:t>
            </a:r>
            <a:r>
              <a:rPr lang="sr-Latn-CS" sz="3200" b="1" kern="1200" dirty="0" smtClean="0">
                <a:latin typeface="Garamond" pitchFamily="18" charset="0"/>
              </a:rPr>
              <a:t> </a:t>
            </a:r>
            <a:r>
              <a:rPr lang="sr-Cyrl-RS" sz="3200" b="1" kern="1200" dirty="0" smtClean="0">
                <a:latin typeface="Garamond" pitchFamily="18" charset="0"/>
              </a:rPr>
              <a:t>заштити</a:t>
            </a:r>
            <a:endParaRPr lang="de-CH" sz="3200" b="1" kern="1200" dirty="0">
              <a:latin typeface="Garamond" pitchFamily="18" charset="0"/>
            </a:endParaRPr>
          </a:p>
        </p:txBody>
      </p:sp>
      <p:sp>
        <p:nvSpPr>
          <p:cNvPr id="81925" name="Oval 5"/>
          <p:cNvSpPr>
            <a:spLocks noChangeArrowheads="1"/>
          </p:cNvSpPr>
          <p:nvPr/>
        </p:nvSpPr>
        <p:spPr bwMode="auto">
          <a:xfrm>
            <a:off x="2971800" y="1371600"/>
            <a:ext cx="3124200" cy="838200"/>
          </a:xfrm>
          <a:prstGeom prst="ellipse">
            <a:avLst/>
          </a:prstGeom>
          <a:solidFill>
            <a:srgbClr val="CCFFCC"/>
          </a:solidFill>
          <a:ln w="9525">
            <a:solidFill>
              <a:schemeClr val="tx1"/>
            </a:solidFill>
            <a:round/>
            <a:headEnd/>
            <a:tailEnd/>
          </a:ln>
          <a:effectLst>
            <a:innerShdw blurRad="114300">
              <a:prstClr val="black"/>
            </a:innerShdw>
          </a:effectLst>
        </p:spPr>
        <p:txBody>
          <a:bodyPr wrap="none" anchor="ctr"/>
          <a:lstStyle/>
          <a:p>
            <a:endParaRPr lang="en-US">
              <a:solidFill>
                <a:srgbClr val="1F497D"/>
              </a:solidFill>
            </a:endParaRPr>
          </a:p>
        </p:txBody>
      </p:sp>
      <p:sp>
        <p:nvSpPr>
          <p:cNvPr id="81926" name="Oval 6"/>
          <p:cNvSpPr>
            <a:spLocks noChangeArrowheads="1"/>
          </p:cNvSpPr>
          <p:nvPr/>
        </p:nvSpPr>
        <p:spPr bwMode="auto">
          <a:xfrm>
            <a:off x="2971800" y="2590800"/>
            <a:ext cx="3124200" cy="838200"/>
          </a:xfrm>
          <a:prstGeom prst="ellipse">
            <a:avLst/>
          </a:prstGeom>
          <a:solidFill>
            <a:srgbClr val="CCFFCC"/>
          </a:solidFill>
          <a:ln w="9525">
            <a:solidFill>
              <a:schemeClr val="tx1"/>
            </a:solidFill>
            <a:round/>
            <a:headEnd/>
            <a:tailEnd/>
          </a:ln>
          <a:effectLst>
            <a:innerShdw blurRad="114300">
              <a:prstClr val="black"/>
            </a:innerShdw>
          </a:effectLst>
        </p:spPr>
        <p:txBody>
          <a:bodyPr wrap="none" anchor="ctr"/>
          <a:lstStyle/>
          <a:p>
            <a:endParaRPr lang="en-US">
              <a:solidFill>
                <a:srgbClr val="1F497D"/>
              </a:solidFill>
            </a:endParaRPr>
          </a:p>
        </p:txBody>
      </p:sp>
      <p:sp>
        <p:nvSpPr>
          <p:cNvPr id="81927" name="Oval 7"/>
          <p:cNvSpPr>
            <a:spLocks noChangeArrowheads="1"/>
          </p:cNvSpPr>
          <p:nvPr/>
        </p:nvSpPr>
        <p:spPr bwMode="auto">
          <a:xfrm>
            <a:off x="2971800" y="3733800"/>
            <a:ext cx="3124200" cy="838200"/>
          </a:xfrm>
          <a:prstGeom prst="ellipse">
            <a:avLst/>
          </a:prstGeom>
          <a:solidFill>
            <a:srgbClr val="CCFFCC"/>
          </a:solidFill>
          <a:ln w="9525">
            <a:solidFill>
              <a:schemeClr val="tx1"/>
            </a:solidFill>
            <a:round/>
            <a:headEnd/>
            <a:tailEnd/>
          </a:ln>
          <a:effectLst>
            <a:innerShdw blurRad="114300">
              <a:prstClr val="black"/>
            </a:innerShdw>
          </a:effectLst>
        </p:spPr>
        <p:txBody>
          <a:bodyPr wrap="none" anchor="ctr"/>
          <a:lstStyle/>
          <a:p>
            <a:endParaRPr lang="en-US">
              <a:solidFill>
                <a:srgbClr val="1F497D"/>
              </a:solidFill>
            </a:endParaRPr>
          </a:p>
        </p:txBody>
      </p:sp>
      <p:sp>
        <p:nvSpPr>
          <p:cNvPr id="81928" name="Text Box 8"/>
          <p:cNvSpPr txBox="1">
            <a:spLocks noChangeArrowheads="1"/>
          </p:cNvSpPr>
          <p:nvPr/>
        </p:nvSpPr>
        <p:spPr bwMode="auto">
          <a:xfrm>
            <a:off x="3357554" y="1571612"/>
            <a:ext cx="2209800" cy="369332"/>
          </a:xfrm>
          <a:prstGeom prst="rect">
            <a:avLst/>
          </a:prstGeom>
          <a:noFill/>
          <a:ln w="9525">
            <a:noFill/>
            <a:miter lim="800000"/>
            <a:headEnd/>
            <a:tailEnd/>
          </a:ln>
          <a:effectLst/>
        </p:spPr>
        <p:txBody>
          <a:bodyPr>
            <a:spAutoFit/>
          </a:bodyPr>
          <a:lstStyle/>
          <a:p>
            <a:pPr algn="ctr">
              <a:spcBef>
                <a:spcPct val="50000"/>
              </a:spcBef>
            </a:pPr>
            <a:r>
              <a:rPr lang="sr-Latn-CS" dirty="0">
                <a:solidFill>
                  <a:srgbClr val="1F497D"/>
                </a:solidFill>
              </a:rPr>
              <a:t>UTROŠENA SREDSTVA</a:t>
            </a:r>
            <a:endParaRPr lang="en-US" dirty="0">
              <a:solidFill>
                <a:srgbClr val="1F497D"/>
              </a:solidFill>
            </a:endParaRPr>
          </a:p>
        </p:txBody>
      </p:sp>
      <p:sp>
        <p:nvSpPr>
          <p:cNvPr id="81929" name="Text Box 9"/>
          <p:cNvSpPr txBox="1">
            <a:spLocks noChangeArrowheads="1"/>
          </p:cNvSpPr>
          <p:nvPr/>
        </p:nvSpPr>
        <p:spPr bwMode="auto">
          <a:xfrm>
            <a:off x="3200400" y="2716212"/>
            <a:ext cx="2819400" cy="641350"/>
          </a:xfrm>
          <a:prstGeom prst="rect">
            <a:avLst/>
          </a:prstGeom>
          <a:noFill/>
          <a:ln w="9525">
            <a:noFill/>
            <a:miter lim="800000"/>
            <a:headEnd/>
            <a:tailEnd/>
          </a:ln>
          <a:effectLst/>
        </p:spPr>
        <p:txBody>
          <a:bodyPr>
            <a:spAutoFit/>
          </a:bodyPr>
          <a:lstStyle/>
          <a:p>
            <a:pPr algn="ctr">
              <a:spcBef>
                <a:spcPct val="50000"/>
              </a:spcBef>
            </a:pPr>
            <a:r>
              <a:rPr lang="sr-Latn-CS" dirty="0">
                <a:solidFill>
                  <a:srgbClr val="1F497D"/>
                </a:solidFill>
              </a:rPr>
              <a:t>INTERVENCIJE ZA UNAPREĐENJE ZDRAVLJA</a:t>
            </a:r>
            <a:endParaRPr lang="en-US" dirty="0">
              <a:solidFill>
                <a:srgbClr val="1F497D"/>
              </a:solidFill>
            </a:endParaRPr>
          </a:p>
        </p:txBody>
      </p:sp>
      <p:sp>
        <p:nvSpPr>
          <p:cNvPr id="81930" name="Text Box 10"/>
          <p:cNvSpPr txBox="1">
            <a:spLocks noChangeArrowheads="1"/>
          </p:cNvSpPr>
          <p:nvPr/>
        </p:nvSpPr>
        <p:spPr bwMode="auto">
          <a:xfrm>
            <a:off x="3500430" y="3929066"/>
            <a:ext cx="2209800" cy="369332"/>
          </a:xfrm>
          <a:prstGeom prst="rect">
            <a:avLst/>
          </a:prstGeom>
          <a:noFill/>
          <a:ln w="9525">
            <a:noFill/>
            <a:miter lim="800000"/>
            <a:headEnd/>
            <a:tailEnd/>
          </a:ln>
          <a:effectLst/>
        </p:spPr>
        <p:txBody>
          <a:bodyPr>
            <a:spAutoFit/>
          </a:bodyPr>
          <a:lstStyle/>
          <a:p>
            <a:pPr algn="ctr">
              <a:spcBef>
                <a:spcPct val="50000"/>
              </a:spcBef>
            </a:pPr>
            <a:r>
              <a:rPr lang="sr-Latn-CS" dirty="0">
                <a:solidFill>
                  <a:srgbClr val="1F497D"/>
                </a:solidFill>
              </a:rPr>
              <a:t>DOBITI</a:t>
            </a:r>
            <a:r>
              <a:rPr lang="en-US" dirty="0">
                <a:solidFill>
                  <a:srgbClr val="1F497D"/>
                </a:solidFill>
              </a:rPr>
              <a:t> / </a:t>
            </a:r>
            <a:r>
              <a:rPr lang="sr-Latn-CS" dirty="0">
                <a:solidFill>
                  <a:srgbClr val="1F497D"/>
                </a:solidFill>
              </a:rPr>
              <a:t>   POSLEDICE</a:t>
            </a:r>
            <a:endParaRPr lang="en-US" dirty="0">
              <a:solidFill>
                <a:srgbClr val="1F497D"/>
              </a:solidFill>
            </a:endParaRPr>
          </a:p>
        </p:txBody>
      </p:sp>
      <p:sp>
        <p:nvSpPr>
          <p:cNvPr id="81931" name="Text Box 11" descr="Pink tissue paper"/>
          <p:cNvSpPr txBox="1">
            <a:spLocks noChangeArrowheads="1"/>
          </p:cNvSpPr>
          <p:nvPr/>
        </p:nvSpPr>
        <p:spPr bwMode="auto">
          <a:xfrm>
            <a:off x="533400" y="1600200"/>
            <a:ext cx="2057400" cy="376238"/>
          </a:xfrm>
          <a:prstGeom prst="rect">
            <a:avLst/>
          </a:prstGeom>
          <a:blipFill dpi="0" rotWithShape="1">
            <a:blip r:embed="rId3" cstate="email"/>
            <a:srcRect/>
            <a:tile tx="0" ty="0" sx="100000" sy="100000" flip="none" algn="tl"/>
          </a:blipFill>
          <a:ln w="9525">
            <a:solidFill>
              <a:schemeClr val="tx1"/>
            </a:solidFill>
            <a:miter lim="800000"/>
            <a:headEnd/>
            <a:tailEnd/>
          </a:ln>
          <a:effectLst>
            <a:innerShdw blurRad="114300">
              <a:prstClr val="black"/>
            </a:innerShdw>
          </a:effectLst>
        </p:spPr>
        <p:txBody>
          <a:bodyPr>
            <a:spAutoFit/>
          </a:bodyPr>
          <a:lstStyle/>
          <a:p>
            <a:pPr algn="ctr">
              <a:spcBef>
                <a:spcPct val="50000"/>
              </a:spcBef>
            </a:pPr>
            <a:r>
              <a:rPr lang="sr-Latn-CS" dirty="0">
                <a:solidFill>
                  <a:srgbClr val="1F497D"/>
                </a:solidFill>
              </a:rPr>
              <a:t>ULAGANJA</a:t>
            </a:r>
            <a:endParaRPr lang="en-US" dirty="0">
              <a:solidFill>
                <a:srgbClr val="1F497D"/>
              </a:solidFill>
            </a:endParaRPr>
          </a:p>
        </p:txBody>
      </p:sp>
      <p:sp>
        <p:nvSpPr>
          <p:cNvPr id="81932" name="Text Box 12" descr="Pink tissue paper"/>
          <p:cNvSpPr txBox="1">
            <a:spLocks noChangeArrowheads="1"/>
          </p:cNvSpPr>
          <p:nvPr/>
        </p:nvSpPr>
        <p:spPr bwMode="auto">
          <a:xfrm>
            <a:off x="457200" y="2590800"/>
            <a:ext cx="2133600" cy="925513"/>
          </a:xfrm>
          <a:prstGeom prst="rect">
            <a:avLst/>
          </a:prstGeom>
          <a:blipFill dpi="0" rotWithShape="1">
            <a:blip r:embed="rId3" cstate="email"/>
            <a:srcRect/>
            <a:tile tx="0" ty="0" sx="100000" sy="100000" flip="none" algn="tl"/>
          </a:blipFill>
          <a:ln w="9525">
            <a:solidFill>
              <a:schemeClr val="tx1"/>
            </a:solidFill>
            <a:miter lim="800000"/>
            <a:headEnd/>
            <a:tailEnd/>
          </a:ln>
          <a:effectLst>
            <a:innerShdw blurRad="114300">
              <a:prstClr val="black"/>
            </a:innerShdw>
          </a:effectLst>
        </p:spPr>
        <p:txBody>
          <a:bodyPr>
            <a:spAutoFit/>
          </a:bodyPr>
          <a:lstStyle/>
          <a:p>
            <a:pPr algn="ctr">
              <a:spcBef>
                <a:spcPct val="50000"/>
              </a:spcBef>
            </a:pPr>
            <a:r>
              <a:rPr lang="sr-Latn-CS" dirty="0">
                <a:solidFill>
                  <a:srgbClr val="1F497D"/>
                </a:solidFill>
              </a:rPr>
              <a:t>USLUGE ZDRAVSTVENE ZAŠTITE</a:t>
            </a:r>
            <a:endParaRPr lang="en-US" dirty="0">
              <a:solidFill>
                <a:srgbClr val="1F497D"/>
              </a:solidFill>
            </a:endParaRPr>
          </a:p>
        </p:txBody>
      </p:sp>
      <p:sp>
        <p:nvSpPr>
          <p:cNvPr id="81933" name="Text Box 13" descr="Pink tissue paper"/>
          <p:cNvSpPr txBox="1">
            <a:spLocks noChangeArrowheads="1"/>
          </p:cNvSpPr>
          <p:nvPr/>
        </p:nvSpPr>
        <p:spPr bwMode="auto">
          <a:xfrm>
            <a:off x="6477000" y="914400"/>
            <a:ext cx="1981200" cy="1614488"/>
          </a:xfrm>
          <a:prstGeom prst="rect">
            <a:avLst/>
          </a:prstGeom>
          <a:blipFill dpi="0" rotWithShape="1">
            <a:blip r:embed="rId3" cstate="email"/>
            <a:srcRect/>
            <a:tile tx="0" ty="0" sx="100000" sy="100000" flip="none" algn="tl"/>
          </a:blipFill>
          <a:ln w="9525">
            <a:solidFill>
              <a:schemeClr val="tx1"/>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TROŠKOVI</a:t>
            </a:r>
            <a:r>
              <a:rPr lang="en-US">
                <a:solidFill>
                  <a:srgbClr val="1F497D"/>
                </a:solidFill>
              </a:rPr>
              <a:t>:</a:t>
            </a:r>
          </a:p>
          <a:p>
            <a:pPr algn="ctr">
              <a:spcBef>
                <a:spcPct val="50000"/>
              </a:spcBef>
              <a:buFontTx/>
              <a:buChar char="•"/>
            </a:pPr>
            <a:r>
              <a:rPr lang="en-US">
                <a:solidFill>
                  <a:srgbClr val="1F497D"/>
                </a:solidFill>
              </a:rPr>
              <a:t>Dire</a:t>
            </a:r>
            <a:r>
              <a:rPr lang="sr-Latn-CS">
                <a:solidFill>
                  <a:srgbClr val="1F497D"/>
                </a:solidFill>
              </a:rPr>
              <a:t>ktni</a:t>
            </a:r>
            <a:endParaRPr lang="en-US">
              <a:solidFill>
                <a:srgbClr val="1F497D"/>
              </a:solidFill>
            </a:endParaRPr>
          </a:p>
          <a:p>
            <a:pPr algn="ctr">
              <a:spcBef>
                <a:spcPct val="50000"/>
              </a:spcBef>
              <a:buFontTx/>
              <a:buChar char="•"/>
            </a:pPr>
            <a:r>
              <a:rPr lang="en-US">
                <a:solidFill>
                  <a:srgbClr val="1F497D"/>
                </a:solidFill>
              </a:rPr>
              <a:t>Indire</a:t>
            </a:r>
            <a:r>
              <a:rPr lang="sr-Latn-CS">
                <a:solidFill>
                  <a:srgbClr val="1F497D"/>
                </a:solidFill>
              </a:rPr>
              <a:t>ktni</a:t>
            </a:r>
            <a:endParaRPr lang="en-US">
              <a:solidFill>
                <a:srgbClr val="1F497D"/>
              </a:solidFill>
            </a:endParaRPr>
          </a:p>
          <a:p>
            <a:pPr algn="ctr">
              <a:spcBef>
                <a:spcPct val="50000"/>
              </a:spcBef>
              <a:buFontTx/>
              <a:buChar char="•"/>
            </a:pPr>
            <a:r>
              <a:rPr lang="sr-Latn-CS">
                <a:solidFill>
                  <a:srgbClr val="1F497D"/>
                </a:solidFill>
              </a:rPr>
              <a:t>Nemerljivi</a:t>
            </a:r>
            <a:endParaRPr lang="en-US">
              <a:solidFill>
                <a:srgbClr val="1F497D"/>
              </a:solidFill>
            </a:endParaRPr>
          </a:p>
        </p:txBody>
      </p:sp>
      <p:sp>
        <p:nvSpPr>
          <p:cNvPr id="81934" name="Text Box 14" descr="Pink tissue paper"/>
          <p:cNvSpPr txBox="1">
            <a:spLocks noChangeArrowheads="1"/>
          </p:cNvSpPr>
          <p:nvPr/>
        </p:nvSpPr>
        <p:spPr bwMode="auto">
          <a:xfrm>
            <a:off x="6400800" y="3200400"/>
            <a:ext cx="1981200" cy="1614488"/>
          </a:xfrm>
          <a:prstGeom prst="rect">
            <a:avLst/>
          </a:prstGeom>
          <a:blipFill dpi="0" rotWithShape="1">
            <a:blip r:embed="rId3" cstate="email"/>
            <a:srcRect/>
            <a:tile tx="0" ty="0" sx="100000" sy="100000" flip="none" algn="tl"/>
          </a:blipFill>
          <a:ln w="9525">
            <a:solidFill>
              <a:schemeClr val="tx1"/>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DOBITI</a:t>
            </a:r>
            <a:r>
              <a:rPr lang="en-US">
                <a:solidFill>
                  <a:srgbClr val="1F497D"/>
                </a:solidFill>
              </a:rPr>
              <a:t>:</a:t>
            </a:r>
          </a:p>
          <a:p>
            <a:pPr algn="ctr">
              <a:spcBef>
                <a:spcPct val="50000"/>
              </a:spcBef>
              <a:buFontTx/>
              <a:buChar char="•"/>
            </a:pPr>
            <a:r>
              <a:rPr lang="en-US">
                <a:solidFill>
                  <a:srgbClr val="1F497D"/>
                </a:solidFill>
              </a:rPr>
              <a:t>Dire</a:t>
            </a:r>
            <a:r>
              <a:rPr lang="sr-Latn-CS">
                <a:solidFill>
                  <a:srgbClr val="1F497D"/>
                </a:solidFill>
              </a:rPr>
              <a:t>ktne</a:t>
            </a:r>
            <a:endParaRPr lang="en-US">
              <a:solidFill>
                <a:srgbClr val="1F497D"/>
              </a:solidFill>
            </a:endParaRPr>
          </a:p>
          <a:p>
            <a:pPr algn="ctr">
              <a:spcBef>
                <a:spcPct val="50000"/>
              </a:spcBef>
              <a:buFontTx/>
              <a:buChar char="•"/>
            </a:pPr>
            <a:r>
              <a:rPr lang="en-US">
                <a:solidFill>
                  <a:srgbClr val="1F497D"/>
                </a:solidFill>
              </a:rPr>
              <a:t>Indire</a:t>
            </a:r>
            <a:r>
              <a:rPr lang="sr-Latn-CS">
                <a:solidFill>
                  <a:srgbClr val="1F497D"/>
                </a:solidFill>
              </a:rPr>
              <a:t>ktne</a:t>
            </a:r>
            <a:endParaRPr lang="en-US">
              <a:solidFill>
                <a:srgbClr val="1F497D"/>
              </a:solidFill>
            </a:endParaRPr>
          </a:p>
          <a:p>
            <a:pPr algn="ctr">
              <a:spcBef>
                <a:spcPct val="50000"/>
              </a:spcBef>
              <a:buFontTx/>
              <a:buChar char="•"/>
            </a:pPr>
            <a:r>
              <a:rPr lang="sr-Latn-CS">
                <a:solidFill>
                  <a:srgbClr val="1F497D"/>
                </a:solidFill>
              </a:rPr>
              <a:t>Nemerljive</a:t>
            </a:r>
            <a:endParaRPr lang="en-US">
              <a:solidFill>
                <a:srgbClr val="1F497D"/>
              </a:solidFill>
            </a:endParaRPr>
          </a:p>
        </p:txBody>
      </p:sp>
      <p:sp>
        <p:nvSpPr>
          <p:cNvPr id="81935" name="Line 15"/>
          <p:cNvSpPr>
            <a:spLocks noChangeShapeType="1"/>
          </p:cNvSpPr>
          <p:nvPr/>
        </p:nvSpPr>
        <p:spPr bwMode="auto">
          <a:xfrm>
            <a:off x="1524000" y="1981200"/>
            <a:ext cx="0" cy="53340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36" name="Line 16"/>
          <p:cNvSpPr>
            <a:spLocks noChangeShapeType="1"/>
          </p:cNvSpPr>
          <p:nvPr/>
        </p:nvSpPr>
        <p:spPr bwMode="auto">
          <a:xfrm>
            <a:off x="2667000" y="4038600"/>
            <a:ext cx="381000" cy="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37" name="Line 17"/>
          <p:cNvSpPr>
            <a:spLocks noChangeShapeType="1"/>
          </p:cNvSpPr>
          <p:nvPr/>
        </p:nvSpPr>
        <p:spPr bwMode="auto">
          <a:xfrm>
            <a:off x="2667000" y="2971800"/>
            <a:ext cx="381000" cy="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38" name="Line 18"/>
          <p:cNvSpPr>
            <a:spLocks noChangeShapeType="1"/>
          </p:cNvSpPr>
          <p:nvPr/>
        </p:nvSpPr>
        <p:spPr bwMode="auto">
          <a:xfrm>
            <a:off x="2667000" y="1676400"/>
            <a:ext cx="381000" cy="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39" name="Line 19"/>
          <p:cNvSpPr>
            <a:spLocks noChangeShapeType="1"/>
          </p:cNvSpPr>
          <p:nvPr/>
        </p:nvSpPr>
        <p:spPr bwMode="auto">
          <a:xfrm>
            <a:off x="6096000" y="4038600"/>
            <a:ext cx="381000" cy="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40" name="Line 20"/>
          <p:cNvSpPr>
            <a:spLocks noChangeShapeType="1"/>
          </p:cNvSpPr>
          <p:nvPr/>
        </p:nvSpPr>
        <p:spPr bwMode="auto">
          <a:xfrm>
            <a:off x="6172200" y="1676400"/>
            <a:ext cx="381000" cy="0"/>
          </a:xfrm>
          <a:prstGeom prst="line">
            <a:avLst/>
          </a:prstGeom>
          <a:noFill/>
          <a:ln w="63500" cmpd="dbl">
            <a:solidFill>
              <a:schemeClr val="tx1"/>
            </a:solidFill>
            <a:round/>
            <a:headEnd/>
            <a:tailEnd type="triangle" w="med" len="med"/>
          </a:ln>
          <a:effectLst/>
        </p:spPr>
        <p:txBody>
          <a:bodyPr wrap="none"/>
          <a:lstStyle/>
          <a:p>
            <a:endParaRPr lang="en-US">
              <a:solidFill>
                <a:srgbClr val="1F497D"/>
              </a:solidFill>
            </a:endParaRPr>
          </a:p>
        </p:txBody>
      </p:sp>
      <p:sp>
        <p:nvSpPr>
          <p:cNvPr id="81941" name="Line 21"/>
          <p:cNvSpPr>
            <a:spLocks noChangeShapeType="1"/>
          </p:cNvSpPr>
          <p:nvPr/>
        </p:nvSpPr>
        <p:spPr bwMode="auto">
          <a:xfrm>
            <a:off x="6553200" y="1371600"/>
            <a:ext cx="1828800" cy="0"/>
          </a:xfrm>
          <a:prstGeom prst="line">
            <a:avLst/>
          </a:prstGeom>
          <a:noFill/>
          <a:ln w="38100" cmpd="dbl">
            <a:solidFill>
              <a:schemeClr val="tx1"/>
            </a:solidFill>
            <a:round/>
            <a:headEnd/>
            <a:tailEnd/>
          </a:ln>
          <a:effectLst/>
        </p:spPr>
        <p:txBody>
          <a:bodyPr wrap="none"/>
          <a:lstStyle/>
          <a:p>
            <a:endParaRPr lang="en-US">
              <a:solidFill>
                <a:srgbClr val="1F497D"/>
              </a:solidFill>
            </a:endParaRPr>
          </a:p>
        </p:txBody>
      </p:sp>
      <p:sp>
        <p:nvSpPr>
          <p:cNvPr id="81942" name="Line 22"/>
          <p:cNvSpPr>
            <a:spLocks noChangeShapeType="1"/>
          </p:cNvSpPr>
          <p:nvPr/>
        </p:nvSpPr>
        <p:spPr bwMode="auto">
          <a:xfrm>
            <a:off x="6477000" y="3657600"/>
            <a:ext cx="1828800" cy="0"/>
          </a:xfrm>
          <a:prstGeom prst="line">
            <a:avLst/>
          </a:prstGeom>
          <a:noFill/>
          <a:ln w="38100" cmpd="dbl">
            <a:solidFill>
              <a:schemeClr val="tx1"/>
            </a:solidFill>
            <a:round/>
            <a:headEnd/>
            <a:tailEnd/>
          </a:ln>
          <a:effectLst/>
        </p:spPr>
        <p:txBody>
          <a:bodyPr wrap="none"/>
          <a:lstStyle/>
          <a:p>
            <a:endParaRPr lang="en-US">
              <a:solidFill>
                <a:srgbClr val="1F497D"/>
              </a:solidFill>
            </a:endParaRPr>
          </a:p>
        </p:txBody>
      </p:sp>
      <p:sp>
        <p:nvSpPr>
          <p:cNvPr id="81943" name="Text Box 23"/>
          <p:cNvSpPr txBox="1">
            <a:spLocks noChangeArrowheads="1"/>
          </p:cNvSpPr>
          <p:nvPr/>
        </p:nvSpPr>
        <p:spPr bwMode="auto">
          <a:xfrm>
            <a:off x="0" y="5257800"/>
            <a:ext cx="1447800" cy="396875"/>
          </a:xfrm>
          <a:prstGeom prst="rect">
            <a:avLst/>
          </a:prstGeom>
          <a:noFill/>
          <a:ln w="9525">
            <a:noFill/>
            <a:miter lim="800000"/>
            <a:headEnd/>
            <a:tailEnd/>
          </a:ln>
          <a:effectLst/>
        </p:spPr>
        <p:txBody>
          <a:bodyPr>
            <a:spAutoFit/>
          </a:bodyPr>
          <a:lstStyle/>
          <a:p>
            <a:pPr algn="ctr">
              <a:spcBef>
                <a:spcPct val="50000"/>
              </a:spcBef>
            </a:pPr>
            <a:r>
              <a:rPr lang="sr-Latn-CS" sz="2000" b="1" dirty="0">
                <a:solidFill>
                  <a:srgbClr val="990000"/>
                </a:solidFill>
                <a:effectLst>
                  <a:outerShdw blurRad="38100" dist="38100" dir="2700000" algn="tl">
                    <a:srgbClr val="C0C0C0"/>
                  </a:outerShdw>
                </a:effectLst>
              </a:rPr>
              <a:t>ISHODI</a:t>
            </a:r>
            <a:endParaRPr lang="en-US" sz="2000" b="1" dirty="0">
              <a:solidFill>
                <a:srgbClr val="990000"/>
              </a:solidFill>
              <a:effectLst>
                <a:outerShdw blurRad="38100" dist="38100" dir="2700000" algn="tl">
                  <a:srgbClr val="C0C0C0"/>
                </a:outerShdw>
              </a:effectLst>
            </a:endParaRPr>
          </a:p>
        </p:txBody>
      </p:sp>
      <p:sp>
        <p:nvSpPr>
          <p:cNvPr id="81944" name="Text Box 24"/>
          <p:cNvSpPr txBox="1">
            <a:spLocks noChangeArrowheads="1"/>
          </p:cNvSpPr>
          <p:nvPr/>
        </p:nvSpPr>
        <p:spPr bwMode="auto">
          <a:xfrm>
            <a:off x="0" y="6080125"/>
            <a:ext cx="1447800" cy="396875"/>
          </a:xfrm>
          <a:prstGeom prst="rect">
            <a:avLst/>
          </a:prstGeom>
          <a:noFill/>
          <a:ln w="9525">
            <a:noFill/>
            <a:miter lim="800000"/>
            <a:headEnd/>
            <a:tailEnd/>
          </a:ln>
          <a:effectLst/>
        </p:spPr>
        <p:txBody>
          <a:bodyPr>
            <a:spAutoFit/>
          </a:bodyPr>
          <a:lstStyle/>
          <a:p>
            <a:pPr algn="ctr">
              <a:spcBef>
                <a:spcPct val="50000"/>
              </a:spcBef>
            </a:pPr>
            <a:r>
              <a:rPr lang="sr-Latn-CS" sz="2000" b="1" dirty="0">
                <a:solidFill>
                  <a:srgbClr val="990000"/>
                </a:solidFill>
                <a:effectLst>
                  <a:outerShdw blurRad="38100" dist="38100" dir="2700000" algn="tl">
                    <a:srgbClr val="C0C0C0"/>
                  </a:outerShdw>
                </a:effectLst>
              </a:rPr>
              <a:t>ANALIZA</a:t>
            </a:r>
            <a:endParaRPr lang="en-US" sz="2000" b="1" dirty="0">
              <a:solidFill>
                <a:srgbClr val="990000"/>
              </a:solidFill>
              <a:effectLst>
                <a:outerShdw blurRad="38100" dist="38100" dir="2700000" algn="tl">
                  <a:srgbClr val="C0C0C0"/>
                </a:outerShdw>
              </a:effectLst>
            </a:endParaRPr>
          </a:p>
        </p:txBody>
      </p:sp>
      <p:sp>
        <p:nvSpPr>
          <p:cNvPr id="81945" name="Text Box 25" descr="Stationery"/>
          <p:cNvSpPr txBox="1">
            <a:spLocks noChangeArrowheads="1"/>
          </p:cNvSpPr>
          <p:nvPr/>
        </p:nvSpPr>
        <p:spPr bwMode="auto">
          <a:xfrm>
            <a:off x="1371600" y="5149850"/>
            <a:ext cx="1600200" cy="369332"/>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dirty="0">
                <a:solidFill>
                  <a:srgbClr val="1F497D"/>
                </a:solidFill>
              </a:rPr>
              <a:t>SLIČNI   ISHODI</a:t>
            </a:r>
            <a:endParaRPr lang="en-US" dirty="0">
              <a:solidFill>
                <a:srgbClr val="1F497D"/>
              </a:solidFill>
            </a:endParaRPr>
          </a:p>
        </p:txBody>
      </p:sp>
      <p:sp>
        <p:nvSpPr>
          <p:cNvPr id="81946" name="Text Box 26" descr="Stationery"/>
          <p:cNvSpPr txBox="1">
            <a:spLocks noChangeArrowheads="1"/>
          </p:cNvSpPr>
          <p:nvPr/>
        </p:nvSpPr>
        <p:spPr bwMode="auto">
          <a:xfrm>
            <a:off x="1371600" y="5988050"/>
            <a:ext cx="1600200" cy="650875"/>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dirty="0">
                <a:solidFill>
                  <a:srgbClr val="1F497D"/>
                </a:solidFill>
              </a:rPr>
              <a:t>MINIMIZACIJA TROŠKOVA</a:t>
            </a:r>
            <a:endParaRPr lang="en-US" dirty="0">
              <a:solidFill>
                <a:srgbClr val="1F497D"/>
              </a:solidFill>
            </a:endParaRPr>
          </a:p>
        </p:txBody>
      </p:sp>
      <p:sp>
        <p:nvSpPr>
          <p:cNvPr id="81947" name="Text Box 27" descr="Stationery"/>
          <p:cNvSpPr txBox="1">
            <a:spLocks noChangeArrowheads="1"/>
          </p:cNvSpPr>
          <p:nvPr/>
        </p:nvSpPr>
        <p:spPr bwMode="auto">
          <a:xfrm>
            <a:off x="3124200" y="5181600"/>
            <a:ext cx="1828800" cy="650875"/>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PRIRODNE JEDINICE</a:t>
            </a:r>
            <a:endParaRPr lang="en-US">
              <a:solidFill>
                <a:srgbClr val="1F497D"/>
              </a:solidFill>
            </a:endParaRPr>
          </a:p>
        </p:txBody>
      </p:sp>
      <p:sp>
        <p:nvSpPr>
          <p:cNvPr id="81948" name="Text Box 28" descr="Stationery"/>
          <p:cNvSpPr txBox="1">
            <a:spLocks noChangeArrowheads="1"/>
          </p:cNvSpPr>
          <p:nvPr/>
        </p:nvSpPr>
        <p:spPr bwMode="auto">
          <a:xfrm>
            <a:off x="3124200" y="5988050"/>
            <a:ext cx="1828800" cy="650875"/>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“KOST</a:t>
            </a:r>
            <a:r>
              <a:rPr lang="en-US">
                <a:solidFill>
                  <a:srgbClr val="1F497D"/>
                </a:solidFill>
              </a:rPr>
              <a:t> – EF</a:t>
            </a:r>
            <a:r>
              <a:rPr lang="sr-Latn-CS">
                <a:solidFill>
                  <a:srgbClr val="1F497D"/>
                </a:solidFill>
              </a:rPr>
              <a:t>EKTIVNES”</a:t>
            </a:r>
            <a:endParaRPr lang="en-US">
              <a:solidFill>
                <a:srgbClr val="1F497D"/>
              </a:solidFill>
            </a:endParaRPr>
          </a:p>
        </p:txBody>
      </p:sp>
      <p:sp>
        <p:nvSpPr>
          <p:cNvPr id="81949" name="Text Box 29" descr="Stationery"/>
          <p:cNvSpPr txBox="1">
            <a:spLocks noChangeArrowheads="1"/>
          </p:cNvSpPr>
          <p:nvPr/>
        </p:nvSpPr>
        <p:spPr bwMode="auto">
          <a:xfrm>
            <a:off x="5105400" y="5424488"/>
            <a:ext cx="1828800" cy="376237"/>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en-US">
                <a:solidFill>
                  <a:srgbClr val="1F497D"/>
                </a:solidFill>
              </a:rPr>
              <a:t>PREFERENCE</a:t>
            </a:r>
          </a:p>
        </p:txBody>
      </p:sp>
      <p:sp>
        <p:nvSpPr>
          <p:cNvPr id="81950" name="Text Box 30" descr="Stationery"/>
          <p:cNvSpPr txBox="1">
            <a:spLocks noChangeArrowheads="1"/>
          </p:cNvSpPr>
          <p:nvPr/>
        </p:nvSpPr>
        <p:spPr bwMode="auto">
          <a:xfrm>
            <a:off x="5105400" y="6019800"/>
            <a:ext cx="1828800" cy="376238"/>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“KOST-JUTILITI”</a:t>
            </a:r>
            <a:endParaRPr lang="en-US">
              <a:solidFill>
                <a:srgbClr val="1F497D"/>
              </a:solidFill>
            </a:endParaRPr>
          </a:p>
        </p:txBody>
      </p:sp>
      <p:sp>
        <p:nvSpPr>
          <p:cNvPr id="81951" name="Text Box 31" descr="Stationery"/>
          <p:cNvSpPr txBox="1">
            <a:spLocks noChangeArrowheads="1"/>
          </p:cNvSpPr>
          <p:nvPr/>
        </p:nvSpPr>
        <p:spPr bwMode="auto">
          <a:xfrm>
            <a:off x="7010400" y="6019800"/>
            <a:ext cx="2133600" cy="376238"/>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dirty="0">
                <a:solidFill>
                  <a:srgbClr val="1F497D"/>
                </a:solidFill>
              </a:rPr>
              <a:t>“K</a:t>
            </a:r>
            <a:r>
              <a:rPr lang="en-US" dirty="0">
                <a:solidFill>
                  <a:srgbClr val="1F497D"/>
                </a:solidFill>
              </a:rPr>
              <a:t>OST – BENEFIT</a:t>
            </a:r>
            <a:r>
              <a:rPr lang="sr-Latn-CS" dirty="0">
                <a:solidFill>
                  <a:srgbClr val="1F497D"/>
                </a:solidFill>
              </a:rPr>
              <a:t>”</a:t>
            </a:r>
            <a:endParaRPr lang="en-US" dirty="0">
              <a:solidFill>
                <a:srgbClr val="1F497D"/>
              </a:solidFill>
            </a:endParaRPr>
          </a:p>
        </p:txBody>
      </p:sp>
      <p:sp>
        <p:nvSpPr>
          <p:cNvPr id="81952" name="Text Box 32" descr="Stationery"/>
          <p:cNvSpPr txBox="1">
            <a:spLocks noChangeArrowheads="1"/>
          </p:cNvSpPr>
          <p:nvPr/>
        </p:nvSpPr>
        <p:spPr bwMode="auto">
          <a:xfrm>
            <a:off x="7010400" y="5424488"/>
            <a:ext cx="2133600" cy="376237"/>
          </a:xfrm>
          <a:prstGeom prst="rect">
            <a:avLst/>
          </a:prstGeom>
          <a:blipFill dpi="0" rotWithShape="1">
            <a:blip r:embed="rId4" cstate="email"/>
            <a:srcRect/>
            <a:tile tx="0" ty="0" sx="100000" sy="100000" flip="none" algn="tl"/>
          </a:blipFill>
          <a:ln w="9525">
            <a:solidFill>
              <a:srgbClr val="333333"/>
            </a:solidFill>
            <a:miter lim="800000"/>
            <a:headEnd/>
            <a:tailEnd/>
          </a:ln>
          <a:effectLst>
            <a:innerShdw blurRad="114300">
              <a:prstClr val="black"/>
            </a:innerShdw>
          </a:effectLst>
        </p:spPr>
        <p:txBody>
          <a:bodyPr>
            <a:spAutoFit/>
          </a:bodyPr>
          <a:lstStyle/>
          <a:p>
            <a:pPr algn="ctr">
              <a:spcBef>
                <a:spcPct val="50000"/>
              </a:spcBef>
            </a:pPr>
            <a:r>
              <a:rPr lang="sr-Latn-CS">
                <a:solidFill>
                  <a:srgbClr val="1F497D"/>
                </a:solidFill>
              </a:rPr>
              <a:t>NOVČANE JEDINICE</a:t>
            </a:r>
            <a:endParaRPr lang="en-US">
              <a:solidFill>
                <a:srgbClr val="1F497D"/>
              </a:solidFill>
            </a:endParaRPr>
          </a:p>
        </p:txBody>
      </p:sp>
      <p:sp>
        <p:nvSpPr>
          <p:cNvPr id="81953" name="Freeform 33"/>
          <p:cNvSpPr>
            <a:spLocks/>
          </p:cNvSpPr>
          <p:nvPr/>
        </p:nvSpPr>
        <p:spPr bwMode="auto">
          <a:xfrm>
            <a:off x="2925763" y="4760913"/>
            <a:ext cx="2366962" cy="2052637"/>
          </a:xfrm>
          <a:custGeom>
            <a:avLst/>
            <a:gdLst/>
            <a:ahLst/>
            <a:cxnLst>
              <a:cxn ang="0">
                <a:pos x="1028" y="199"/>
              </a:cxn>
              <a:cxn ang="0">
                <a:pos x="876" y="104"/>
              </a:cxn>
              <a:cxn ang="0">
                <a:pos x="763" y="29"/>
              </a:cxn>
              <a:cxn ang="0">
                <a:pos x="622" y="0"/>
              </a:cxn>
              <a:cxn ang="0">
                <a:pos x="376" y="10"/>
              </a:cxn>
              <a:cxn ang="0">
                <a:pos x="215" y="66"/>
              </a:cxn>
              <a:cxn ang="0">
                <a:pos x="74" y="189"/>
              </a:cxn>
              <a:cxn ang="0">
                <a:pos x="55" y="236"/>
              </a:cxn>
              <a:cxn ang="0">
                <a:pos x="17" y="293"/>
              </a:cxn>
              <a:cxn ang="0">
                <a:pos x="17" y="406"/>
              </a:cxn>
              <a:cxn ang="0">
                <a:pos x="112" y="992"/>
              </a:cxn>
              <a:cxn ang="0">
                <a:pos x="149" y="1048"/>
              </a:cxn>
              <a:cxn ang="0">
                <a:pos x="159" y="1077"/>
              </a:cxn>
              <a:cxn ang="0">
                <a:pos x="310" y="1171"/>
              </a:cxn>
              <a:cxn ang="0">
                <a:pos x="537" y="1285"/>
              </a:cxn>
              <a:cxn ang="0">
                <a:pos x="622" y="1332"/>
              </a:cxn>
              <a:cxn ang="0">
                <a:pos x="801" y="1426"/>
              </a:cxn>
              <a:cxn ang="0">
                <a:pos x="933" y="1483"/>
              </a:cxn>
              <a:cxn ang="0">
                <a:pos x="1235" y="1464"/>
              </a:cxn>
              <a:cxn ang="0">
                <a:pos x="1471" y="1370"/>
              </a:cxn>
              <a:cxn ang="0">
                <a:pos x="1509" y="1256"/>
              </a:cxn>
              <a:cxn ang="0">
                <a:pos x="1490" y="1030"/>
              </a:cxn>
              <a:cxn ang="0">
                <a:pos x="1462" y="954"/>
              </a:cxn>
              <a:cxn ang="0">
                <a:pos x="1367" y="727"/>
              </a:cxn>
              <a:cxn ang="0">
                <a:pos x="1292" y="605"/>
              </a:cxn>
              <a:cxn ang="0">
                <a:pos x="1245" y="510"/>
              </a:cxn>
              <a:cxn ang="0">
                <a:pos x="1160" y="406"/>
              </a:cxn>
              <a:cxn ang="0">
                <a:pos x="1037" y="274"/>
              </a:cxn>
              <a:cxn ang="0">
                <a:pos x="1009" y="246"/>
              </a:cxn>
              <a:cxn ang="0">
                <a:pos x="971" y="227"/>
              </a:cxn>
              <a:cxn ang="0">
                <a:pos x="867" y="151"/>
              </a:cxn>
            </a:cxnLst>
            <a:rect l="0" t="0" r="r" b="b"/>
            <a:pathLst>
              <a:path w="1509" h="1483">
                <a:moveTo>
                  <a:pt x="1028" y="199"/>
                </a:moveTo>
                <a:cubicBezTo>
                  <a:pt x="986" y="157"/>
                  <a:pt x="928" y="135"/>
                  <a:pt x="876" y="104"/>
                </a:cubicBezTo>
                <a:cubicBezTo>
                  <a:pt x="838" y="81"/>
                  <a:pt x="800" y="54"/>
                  <a:pt x="763" y="29"/>
                </a:cubicBezTo>
                <a:cubicBezTo>
                  <a:pt x="730" y="7"/>
                  <a:pt x="654" y="4"/>
                  <a:pt x="622" y="0"/>
                </a:cubicBezTo>
                <a:cubicBezTo>
                  <a:pt x="540" y="3"/>
                  <a:pt x="458" y="5"/>
                  <a:pt x="376" y="10"/>
                </a:cubicBezTo>
                <a:cubicBezTo>
                  <a:pt x="319" y="14"/>
                  <a:pt x="272" y="55"/>
                  <a:pt x="215" y="66"/>
                </a:cubicBezTo>
                <a:cubicBezTo>
                  <a:pt x="125" y="112"/>
                  <a:pt x="131" y="104"/>
                  <a:pt x="74" y="189"/>
                </a:cubicBezTo>
                <a:cubicBezTo>
                  <a:pt x="65" y="203"/>
                  <a:pt x="63" y="221"/>
                  <a:pt x="55" y="236"/>
                </a:cubicBezTo>
                <a:cubicBezTo>
                  <a:pt x="44" y="256"/>
                  <a:pt x="17" y="293"/>
                  <a:pt x="17" y="293"/>
                </a:cubicBezTo>
                <a:cubicBezTo>
                  <a:pt x="0" y="364"/>
                  <a:pt x="10" y="302"/>
                  <a:pt x="17" y="406"/>
                </a:cubicBezTo>
                <a:cubicBezTo>
                  <a:pt x="29" y="589"/>
                  <a:pt x="4" y="827"/>
                  <a:pt x="112" y="992"/>
                </a:cubicBezTo>
                <a:cubicBezTo>
                  <a:pt x="133" y="1058"/>
                  <a:pt x="103" y="979"/>
                  <a:pt x="149" y="1048"/>
                </a:cubicBezTo>
                <a:cubicBezTo>
                  <a:pt x="155" y="1057"/>
                  <a:pt x="153" y="1069"/>
                  <a:pt x="159" y="1077"/>
                </a:cubicBezTo>
                <a:cubicBezTo>
                  <a:pt x="206" y="1137"/>
                  <a:pt x="242" y="1149"/>
                  <a:pt x="310" y="1171"/>
                </a:cubicBezTo>
                <a:cubicBezTo>
                  <a:pt x="382" y="1219"/>
                  <a:pt x="453" y="1263"/>
                  <a:pt x="537" y="1285"/>
                </a:cubicBezTo>
                <a:cubicBezTo>
                  <a:pt x="631" y="1356"/>
                  <a:pt x="512" y="1271"/>
                  <a:pt x="622" y="1332"/>
                </a:cubicBezTo>
                <a:cubicBezTo>
                  <a:pt x="680" y="1364"/>
                  <a:pt x="737" y="1405"/>
                  <a:pt x="801" y="1426"/>
                </a:cubicBezTo>
                <a:cubicBezTo>
                  <a:pt x="843" y="1457"/>
                  <a:pt x="884" y="1470"/>
                  <a:pt x="933" y="1483"/>
                </a:cubicBezTo>
                <a:cubicBezTo>
                  <a:pt x="1034" y="1477"/>
                  <a:pt x="1134" y="1471"/>
                  <a:pt x="1235" y="1464"/>
                </a:cubicBezTo>
                <a:cubicBezTo>
                  <a:pt x="1352" y="1456"/>
                  <a:pt x="1402" y="1458"/>
                  <a:pt x="1471" y="1370"/>
                </a:cubicBezTo>
                <a:cubicBezTo>
                  <a:pt x="1480" y="1326"/>
                  <a:pt x="1489" y="1296"/>
                  <a:pt x="1509" y="1256"/>
                </a:cubicBezTo>
                <a:cubicBezTo>
                  <a:pt x="1503" y="1181"/>
                  <a:pt x="1500" y="1105"/>
                  <a:pt x="1490" y="1030"/>
                </a:cubicBezTo>
                <a:cubicBezTo>
                  <a:pt x="1486" y="1003"/>
                  <a:pt x="1469" y="980"/>
                  <a:pt x="1462" y="954"/>
                </a:cubicBezTo>
                <a:cubicBezTo>
                  <a:pt x="1440" y="877"/>
                  <a:pt x="1411" y="794"/>
                  <a:pt x="1367" y="727"/>
                </a:cubicBezTo>
                <a:cubicBezTo>
                  <a:pt x="1352" y="681"/>
                  <a:pt x="1326" y="639"/>
                  <a:pt x="1292" y="605"/>
                </a:cubicBezTo>
                <a:cubicBezTo>
                  <a:pt x="1281" y="560"/>
                  <a:pt x="1277" y="544"/>
                  <a:pt x="1245" y="510"/>
                </a:cubicBezTo>
                <a:cubicBezTo>
                  <a:pt x="1228" y="463"/>
                  <a:pt x="1201" y="434"/>
                  <a:pt x="1160" y="406"/>
                </a:cubicBezTo>
                <a:cubicBezTo>
                  <a:pt x="1119" y="346"/>
                  <a:pt x="1090" y="327"/>
                  <a:pt x="1037" y="274"/>
                </a:cubicBezTo>
                <a:cubicBezTo>
                  <a:pt x="1028" y="265"/>
                  <a:pt x="1021" y="252"/>
                  <a:pt x="1009" y="246"/>
                </a:cubicBezTo>
                <a:cubicBezTo>
                  <a:pt x="996" y="240"/>
                  <a:pt x="983" y="235"/>
                  <a:pt x="971" y="227"/>
                </a:cubicBezTo>
                <a:cubicBezTo>
                  <a:pt x="936" y="202"/>
                  <a:pt x="906" y="172"/>
                  <a:pt x="867" y="151"/>
                </a:cubicBezTo>
              </a:path>
            </a:pathLst>
          </a:custGeom>
          <a:noFill/>
          <a:ln w="57150" cmpd="sng">
            <a:solidFill>
              <a:schemeClr val="bg2"/>
            </a:solidFill>
            <a:round/>
            <a:headEnd/>
            <a:tailEnd/>
          </a:ln>
          <a:effectLst/>
          <a:scene3d>
            <a:camera prst="orthographicFront"/>
            <a:lightRig rig="threePt" dir="t"/>
          </a:scene3d>
          <a:sp3d>
            <a:bevelT/>
            <a:bevelB/>
          </a:sp3d>
        </p:spPr>
        <p:txBody>
          <a:bodyPr/>
          <a:lstStyle/>
          <a:p>
            <a:endParaRPr lang="en-US">
              <a:solidFill>
                <a:srgbClr val="1F497D"/>
              </a:solidFill>
            </a:endParaRPr>
          </a:p>
        </p:txBody>
      </p:sp>
    </p:spTree>
    <p:extLst>
      <p:ext uri="{BB962C8B-B14F-4D97-AF65-F5344CB8AC3E}">
        <p14:creationId xmlns:p14="http://schemas.microsoft.com/office/powerpoint/2010/main" val="315442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1953"/>
                                        </p:tgtEl>
                                        <p:attrNameLst>
                                          <p:attrName>style.visibility</p:attrName>
                                        </p:attrNameLst>
                                      </p:cBhvr>
                                      <p:to>
                                        <p:strVal val="visible"/>
                                      </p:to>
                                    </p:set>
                                    <p:animEffect transition="in" filter="dissolve">
                                      <p:cBhvr>
                                        <p:cTn id="7" dur="500"/>
                                        <p:tgtEl>
                                          <p:spTgt spid="819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3"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p:txBody>
          <a:bodyPr>
            <a:normAutofit lnSpcReduction="10000"/>
          </a:bodyPr>
          <a:lstStyle/>
          <a:p>
            <a:r>
              <a:rPr lang="sr-Cyrl-RS" sz="2800" dirty="0">
                <a:latin typeface="Garamond" pitchFamily="18" charset="0"/>
              </a:rPr>
              <a:t>Здравствена заштита је једна од најважнијих људских делатности и једна </a:t>
            </a:r>
            <a:r>
              <a:rPr lang="sr-Cyrl-RS" sz="2800" dirty="0" smtClean="0">
                <a:latin typeface="Garamond" pitchFamily="18" charset="0"/>
              </a:rPr>
              <a:t>од</a:t>
            </a:r>
            <a:r>
              <a:rPr lang="en-US" sz="2800" dirty="0" smtClean="0">
                <a:latin typeface="Garamond" pitchFamily="18" charset="0"/>
              </a:rPr>
              <a:t> </a:t>
            </a:r>
            <a:r>
              <a:rPr lang="sr-Cyrl-RS" sz="2800" dirty="0" smtClean="0">
                <a:latin typeface="Garamond" pitchFamily="18" charset="0"/>
              </a:rPr>
              <a:t>најдинамичнијих </a:t>
            </a:r>
            <a:r>
              <a:rPr lang="sr-Cyrl-RS" sz="2800" dirty="0">
                <a:latin typeface="Garamond" pitchFamily="18" charset="0"/>
              </a:rPr>
              <a:t>у погледу раста трошкова за њено обезбеђење</a:t>
            </a:r>
            <a:r>
              <a:rPr lang="sr-Cyrl-RS" sz="2800" dirty="0" smtClean="0">
                <a:latin typeface="Garamond" pitchFamily="18" charset="0"/>
              </a:rPr>
              <a:t>.</a:t>
            </a:r>
            <a:endParaRPr lang="en-US" sz="2800" dirty="0" smtClean="0">
              <a:latin typeface="Garamond" pitchFamily="18" charset="0"/>
            </a:endParaRPr>
          </a:p>
          <a:p>
            <a:endParaRPr lang="en-US" sz="2800" dirty="0" smtClean="0">
              <a:latin typeface="Garamond" pitchFamily="18" charset="0"/>
            </a:endParaRPr>
          </a:p>
          <a:p>
            <a:r>
              <a:rPr lang="sr-Cyrl-RS" sz="2800" dirty="0" smtClean="0">
                <a:latin typeface="Garamond" pitchFamily="18" charset="0"/>
              </a:rPr>
              <a:t> </a:t>
            </a:r>
            <a:r>
              <a:rPr lang="sr-Cyrl-RS" sz="2800" dirty="0">
                <a:latin typeface="Garamond" pitchFamily="18" charset="0"/>
              </a:rPr>
              <a:t>Бројна достигнућа </a:t>
            </a:r>
            <a:r>
              <a:rPr lang="sr-Cyrl-RS" sz="2800" dirty="0" smtClean="0">
                <a:latin typeface="Garamond" pitchFamily="18" charset="0"/>
              </a:rPr>
              <a:t>у</a:t>
            </a:r>
            <a:r>
              <a:rPr lang="en-US" sz="2800" dirty="0" smtClean="0">
                <a:latin typeface="Garamond" pitchFamily="18" charset="0"/>
              </a:rPr>
              <a:t> </a:t>
            </a:r>
            <a:r>
              <a:rPr lang="sr-Cyrl-RS" sz="2800" dirty="0" smtClean="0">
                <a:latin typeface="Garamond" pitchFamily="18" charset="0"/>
              </a:rPr>
              <a:t>медицини</a:t>
            </a:r>
            <a:r>
              <a:rPr lang="sr-Cyrl-RS" sz="2800" dirty="0">
                <a:latin typeface="Garamond" pitchFamily="18" charset="0"/>
              </a:rPr>
              <a:t>, фармацеутици, медицинским технологијама, утичу на </a:t>
            </a:r>
            <a:r>
              <a:rPr lang="sr-Cyrl-RS" sz="2800" dirty="0" smtClean="0">
                <a:latin typeface="Garamond" pitchFamily="18" charset="0"/>
              </a:rPr>
              <a:t>побољшање</a:t>
            </a:r>
            <a:r>
              <a:rPr lang="en-US" sz="2800" dirty="0" smtClean="0">
                <a:latin typeface="Garamond" pitchFamily="18" charset="0"/>
              </a:rPr>
              <a:t> </a:t>
            </a:r>
            <a:r>
              <a:rPr lang="sr-Cyrl-RS" sz="2800" dirty="0" smtClean="0">
                <a:latin typeface="Garamond" pitchFamily="18" charset="0"/>
              </a:rPr>
              <a:t>здравственог </a:t>
            </a:r>
            <a:r>
              <a:rPr lang="sr-Cyrl-RS" sz="2800" dirty="0">
                <a:latin typeface="Garamond" pitchFamily="18" charset="0"/>
              </a:rPr>
              <a:t>стања људи у већини земаља, али и на раст трошкова, па је брига </a:t>
            </a:r>
            <a:r>
              <a:rPr lang="sr-Cyrl-RS" sz="2800" dirty="0" smtClean="0">
                <a:latin typeface="Garamond" pitchFamily="18" charset="0"/>
              </a:rPr>
              <a:t>за</a:t>
            </a:r>
            <a:r>
              <a:rPr lang="en-US" sz="2800" dirty="0" smtClean="0">
                <a:latin typeface="Garamond" pitchFamily="18" charset="0"/>
              </a:rPr>
              <a:t> </a:t>
            </a:r>
            <a:r>
              <a:rPr lang="sr-Cyrl-RS" sz="2800" dirty="0" smtClean="0">
                <a:latin typeface="Garamond" pitchFamily="18" charset="0"/>
              </a:rPr>
              <a:t>успостављање </a:t>
            </a:r>
            <a:r>
              <a:rPr lang="sr-Cyrl-RS" sz="2800" dirty="0">
                <a:latin typeface="Garamond" pitchFamily="18" charset="0"/>
              </a:rPr>
              <a:t>ефикасности и ефективности здравствене заштите све више у </a:t>
            </a:r>
            <a:r>
              <a:rPr lang="sr-Cyrl-RS" sz="2800" dirty="0" smtClean="0">
                <a:latin typeface="Garamond" pitchFamily="18" charset="0"/>
              </a:rPr>
              <a:t>фокусу</a:t>
            </a:r>
            <a:r>
              <a:rPr lang="en-US" sz="2800" dirty="0" smtClean="0">
                <a:latin typeface="Garamond" pitchFamily="18" charset="0"/>
              </a:rPr>
              <a:t> </a:t>
            </a:r>
            <a:r>
              <a:rPr lang="sr-Cyrl-RS" sz="2800" dirty="0" smtClean="0">
                <a:latin typeface="Garamond" pitchFamily="18" charset="0"/>
              </a:rPr>
              <a:t>здравствене </a:t>
            </a:r>
            <a:r>
              <a:rPr lang="sr-Cyrl-RS" sz="2800" dirty="0">
                <a:latin typeface="Garamond" pitchFamily="18" charset="0"/>
              </a:rPr>
              <a:t>политике.</a:t>
            </a:r>
          </a:p>
        </p:txBody>
      </p:sp>
    </p:spTree>
    <p:extLst>
      <p:ext uri="{BB962C8B-B14F-4D97-AF65-F5344CB8AC3E}">
        <p14:creationId xmlns:p14="http://schemas.microsoft.com/office/powerpoint/2010/main" val="37049914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p:txBody>
          <a:bodyPr>
            <a:normAutofit lnSpcReduction="10000"/>
          </a:bodyPr>
          <a:lstStyle/>
          <a:p>
            <a:pPr marL="0" indent="0">
              <a:buNone/>
            </a:pPr>
            <a:r>
              <a:rPr lang="en-US" sz="2600" dirty="0">
                <a:latin typeface="Garamond" pitchFamily="18" charset="0"/>
              </a:rPr>
              <a:t>Већина спроведених реформи здравствене заштите у различитим економијама биле су </a:t>
            </a:r>
            <a:r>
              <a:rPr lang="en-US" sz="2600" dirty="0" smtClean="0">
                <a:latin typeface="Garamond" pitchFamily="18" charset="0"/>
              </a:rPr>
              <a:t>усмерене на </a:t>
            </a:r>
            <a:r>
              <a:rPr lang="en-US" sz="2600" dirty="0">
                <a:latin typeface="Garamond" pitchFamily="18" charset="0"/>
              </a:rPr>
              <a:t>постизање три основна циља</a:t>
            </a:r>
            <a:r>
              <a:rPr lang="en-US" sz="2600" dirty="0" smtClean="0">
                <a:latin typeface="Garamond" pitchFamily="18" charset="0"/>
              </a:rPr>
              <a:t>:</a:t>
            </a:r>
          </a:p>
          <a:p>
            <a:pPr marL="0" indent="0">
              <a:buNone/>
            </a:pPr>
            <a:endParaRPr lang="en-US" sz="2600" dirty="0">
              <a:latin typeface="Garamond" pitchFamily="18" charset="0"/>
            </a:endParaRPr>
          </a:p>
          <a:p>
            <a:pPr>
              <a:buFont typeface="Wingdings" pitchFamily="2" charset="2"/>
              <a:buChar char="ü"/>
            </a:pPr>
            <a:r>
              <a:rPr lang="en-US" sz="2600" dirty="0" smtClean="0">
                <a:latin typeface="Garamond" pitchFamily="18" charset="0"/>
              </a:rPr>
              <a:t>Проширивање </a:t>
            </a:r>
            <a:r>
              <a:rPr lang="en-US" sz="2600" dirty="0">
                <a:latin typeface="Garamond" pitchFamily="18" charset="0"/>
              </a:rPr>
              <a:t>доступности здравствене заштите на већи број људи и </a:t>
            </a:r>
            <a:r>
              <a:rPr lang="en-US" sz="2600" dirty="0" smtClean="0">
                <a:latin typeface="Garamond" pitchFamily="18" charset="0"/>
              </a:rPr>
              <a:t>обезбеђвање приступачног </a:t>
            </a:r>
            <a:r>
              <a:rPr lang="en-US" sz="2600" dirty="0">
                <a:latin typeface="Garamond" pitchFamily="18" charset="0"/>
              </a:rPr>
              <a:t>здравственог осигурања за оне без покрића</a:t>
            </a:r>
          </a:p>
          <a:p>
            <a:pPr>
              <a:buFont typeface="Wingdings" pitchFamily="2" charset="2"/>
              <a:buChar char="ü"/>
            </a:pPr>
            <a:r>
              <a:rPr lang="en-US" sz="2600" dirty="0" smtClean="0">
                <a:latin typeface="Garamond" pitchFamily="18" charset="0"/>
              </a:rPr>
              <a:t>Побољшање </a:t>
            </a:r>
            <a:r>
              <a:rPr lang="en-US" sz="2600" dirty="0">
                <a:latin typeface="Garamond" pitchFamily="18" charset="0"/>
              </a:rPr>
              <a:t>квалитета пружене здравствене заштите</a:t>
            </a:r>
          </a:p>
          <a:p>
            <a:pPr>
              <a:buFont typeface="Wingdings" pitchFamily="2" charset="2"/>
              <a:buChar char="ü"/>
            </a:pPr>
            <a:r>
              <a:rPr lang="en-US" sz="2600" dirty="0" smtClean="0">
                <a:latin typeface="Garamond" pitchFamily="18" charset="0"/>
              </a:rPr>
              <a:t>Kонтролисање </a:t>
            </a:r>
            <a:r>
              <a:rPr lang="en-US" sz="2600" dirty="0">
                <a:latin typeface="Garamond" pitchFamily="18" charset="0"/>
              </a:rPr>
              <a:t>трошкова здравствене заштите коју су константно у порасту </a:t>
            </a:r>
            <a:r>
              <a:rPr lang="en-US" sz="2600" dirty="0" smtClean="0">
                <a:latin typeface="Garamond" pitchFamily="18" charset="0"/>
              </a:rPr>
              <a:t>уз балансирање </a:t>
            </a:r>
            <a:r>
              <a:rPr lang="en-US" sz="2600" dirty="0">
                <a:latin typeface="Garamond" pitchFamily="18" charset="0"/>
              </a:rPr>
              <a:t>јавних издатака за здравство</a:t>
            </a:r>
          </a:p>
          <a:p>
            <a:endParaRPr lang="sr-Cyrl-RS" dirty="0"/>
          </a:p>
        </p:txBody>
      </p:sp>
    </p:spTree>
    <p:extLst>
      <p:ext uri="{BB962C8B-B14F-4D97-AF65-F5344CB8AC3E}">
        <p14:creationId xmlns:p14="http://schemas.microsoft.com/office/powerpoint/2010/main" val="13532866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latin typeface="Garamond" pitchFamily="18" charset="0"/>
              </a:rPr>
              <a:t> </a:t>
            </a:r>
            <a:r>
              <a:rPr lang="sr-Cyrl-CS" sz="3600" dirty="0" smtClean="0">
                <a:latin typeface="Garamond" pitchFamily="18" charset="0"/>
              </a:rPr>
              <a:t>Српски систем здравствене заштите није финансијски одржив на дуге стазе</a:t>
            </a:r>
            <a:r>
              <a:rPr lang="en-US" sz="3600" dirty="0"/>
              <a:t/>
            </a:r>
            <a:br>
              <a:rPr lang="en-US" sz="3600" dirty="0"/>
            </a:br>
            <a:endParaRPr lang="sr-Cyrl-RS" sz="3600" dirty="0"/>
          </a:p>
        </p:txBody>
      </p:sp>
      <p:sp>
        <p:nvSpPr>
          <p:cNvPr id="3" name="Content Placeholder 2"/>
          <p:cNvSpPr>
            <a:spLocks noGrp="1"/>
          </p:cNvSpPr>
          <p:nvPr>
            <p:ph idx="1"/>
          </p:nvPr>
        </p:nvSpPr>
        <p:spPr>
          <a:xfrm>
            <a:off x="457200" y="1600200"/>
            <a:ext cx="8229600" cy="4997152"/>
          </a:xfrm>
        </p:spPr>
        <p:txBody>
          <a:bodyPr>
            <a:normAutofit/>
          </a:bodyPr>
          <a:lstStyle/>
          <a:p>
            <a:r>
              <a:rPr lang="en-US" sz="2300" dirty="0">
                <a:latin typeface="Garamond" pitchFamily="18" charset="0"/>
              </a:rPr>
              <a:t>Постоји очигледан тренд прекомерног трошења у релативним износима, али у апсолутном смислу потрошња је недовољна</a:t>
            </a:r>
          </a:p>
          <a:p>
            <a:r>
              <a:rPr lang="en-US" sz="2300" dirty="0">
                <a:latin typeface="Garamond" pitchFamily="18" charset="0"/>
              </a:rPr>
              <a:t>Постоје велике неефикасности у коришћењу средстава и залиха. Ревизија процеса јавних набавки је неефикасна, а уочен је и недостатак контроле у систему</a:t>
            </a:r>
          </a:p>
          <a:p>
            <a:r>
              <a:rPr lang="en-US" sz="2300" dirty="0">
                <a:latin typeface="Garamond" pitchFamily="18" charset="0"/>
              </a:rPr>
              <a:t>Kонтролне функције нису успостављене, барем не у величини и обиму који је неопходан да би систем постигао и задржао финансијску одрживост. Лоше финансијско управљање, посебно у јавним здравственим установама</a:t>
            </a:r>
          </a:p>
          <a:p>
            <a:r>
              <a:rPr lang="en-US" sz="2300" dirty="0">
                <a:latin typeface="Garamond" pitchFamily="18" charset="0"/>
              </a:rPr>
              <a:t>Планирање и буџетирање расхода за здравствену заштиту није у складу са буџетским календаром и фискалном стратегијом</a:t>
            </a:r>
          </a:p>
          <a:p>
            <a:r>
              <a:rPr lang="en-US" sz="2300" dirty="0">
                <a:latin typeface="Garamond" pitchFamily="18" charset="0"/>
              </a:rPr>
              <a:t>Наплата доприноса за здравствено осигурање је неефикасна што значајно угрожава одрживост система</a:t>
            </a:r>
          </a:p>
        </p:txBody>
      </p:sp>
    </p:spTree>
    <p:extLst>
      <p:ext uri="{BB962C8B-B14F-4D97-AF65-F5344CB8AC3E}">
        <p14:creationId xmlns:p14="http://schemas.microsoft.com/office/powerpoint/2010/main" val="232480359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latin typeface="Garamond" pitchFamily="18" charset="0"/>
              </a:rPr>
              <a:t> </a:t>
            </a:r>
            <a:r>
              <a:rPr lang="sr-Cyrl-CS" sz="3600" dirty="0" smtClean="0">
                <a:latin typeface="Garamond" pitchFamily="18" charset="0"/>
              </a:rPr>
              <a:t>Српски систем здравствене заштите није финансијски одржив на дуге стазе</a:t>
            </a:r>
            <a:r>
              <a:rPr lang="en-US" sz="3600" dirty="0"/>
              <a:t/>
            </a:r>
            <a:br>
              <a:rPr lang="en-US" sz="3600" dirty="0"/>
            </a:br>
            <a:endParaRPr lang="sr-Cyrl-RS" sz="3600" dirty="0"/>
          </a:p>
        </p:txBody>
      </p:sp>
      <p:sp>
        <p:nvSpPr>
          <p:cNvPr id="3" name="Content Placeholder 2"/>
          <p:cNvSpPr>
            <a:spLocks noGrp="1"/>
          </p:cNvSpPr>
          <p:nvPr>
            <p:ph idx="1"/>
          </p:nvPr>
        </p:nvSpPr>
        <p:spPr>
          <a:xfrm>
            <a:off x="457200" y="1600200"/>
            <a:ext cx="8229600" cy="5141168"/>
          </a:xfrm>
        </p:spPr>
        <p:txBody>
          <a:bodyPr>
            <a:normAutofit fontScale="62500" lnSpcReduction="20000"/>
          </a:bodyPr>
          <a:lstStyle/>
          <a:p>
            <a:r>
              <a:rPr lang="en-US" sz="3500" dirty="0">
                <a:latin typeface="Garamond" pitchFamily="18" charset="0"/>
              </a:rPr>
              <a:t>Ефикасност трошкова, могућности које су доступне пацијентима и вредност коју они добијају као и ефикасности у смислу здравствених добитака, нису на задовољавајућем нивоу</a:t>
            </a:r>
          </a:p>
          <a:p>
            <a:r>
              <a:rPr lang="en-US" sz="3500" dirty="0">
                <a:latin typeface="Garamond" pitchFamily="18" charset="0"/>
              </a:rPr>
              <a:t>Донације се кроз систем прате искључиво вредносно а ниво праћења врсте дониране опреме као и њене касније употребе је веома низак</a:t>
            </a:r>
          </a:p>
          <a:p>
            <a:r>
              <a:rPr lang="en-US" sz="3500" dirty="0">
                <a:latin typeface="Garamond" pitchFamily="18" charset="0"/>
              </a:rPr>
              <a:t>Укључивање приватног сектора је на веома ниском нивоу и могуће користи од већег учешћа приватних пружалаца здравствених услуга нису искоришћене. Систем нема довољно механизама за праћење ове врсте институција или за њихово укључивање у будућности.</a:t>
            </a:r>
          </a:p>
          <a:p>
            <a:r>
              <a:rPr lang="en-US" sz="3500" dirty="0">
                <a:latin typeface="Garamond" pitchFamily="18" charset="0"/>
              </a:rPr>
              <a:t>Приватни здравствени сектор у Србији још увек није на задовољавајућем нивоу развоја, јер се већина услуга, посебно на секундарном и терцијарном нивоу здравствене заштите, и даље претежно пружа у установама јавног карактера</a:t>
            </a:r>
          </a:p>
          <a:p>
            <a:r>
              <a:rPr lang="en-US" sz="3500" dirty="0">
                <a:latin typeface="Garamond" pitchFamily="18" charset="0"/>
              </a:rPr>
              <a:t>Не постоји опција ко-финансирања здравствених услуга </a:t>
            </a:r>
            <a:r>
              <a:rPr lang="en-US" sz="3500" dirty="0" smtClean="0"/>
              <a:t> outsource </a:t>
            </a:r>
            <a:r>
              <a:rPr lang="en-US" sz="3500" dirty="0" smtClean="0">
                <a:latin typeface="Garamond" pitchFamily="18" charset="0"/>
              </a:rPr>
              <a:t>-ованих </a:t>
            </a:r>
            <a:r>
              <a:rPr lang="en-US" sz="3500" dirty="0">
                <a:latin typeface="Garamond" pitchFamily="18" charset="0"/>
              </a:rPr>
              <a:t>у приватни сектор</a:t>
            </a:r>
          </a:p>
          <a:p>
            <a:endParaRPr lang="en-US" dirty="0">
              <a:latin typeface="Garamond" pitchFamily="18" charset="0"/>
            </a:endParaRPr>
          </a:p>
        </p:txBody>
      </p:sp>
    </p:spTree>
    <p:extLst>
      <p:ext uri="{BB962C8B-B14F-4D97-AF65-F5344CB8AC3E}">
        <p14:creationId xmlns:p14="http://schemas.microsoft.com/office/powerpoint/2010/main" val="35993832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latin typeface="Garamond" pitchFamily="18" charset="0"/>
              </a:rPr>
              <a:t> </a:t>
            </a:r>
            <a:r>
              <a:rPr lang="sr-Cyrl-CS" sz="3600" dirty="0" smtClean="0">
                <a:latin typeface="Garamond" pitchFamily="18" charset="0"/>
              </a:rPr>
              <a:t>Српски систем здравствене заштите није финансијски одржив на дуге стазе</a:t>
            </a:r>
            <a:r>
              <a:rPr lang="en-US" sz="3600" dirty="0"/>
              <a:t/>
            </a:r>
            <a:br>
              <a:rPr lang="en-US" sz="3600" dirty="0"/>
            </a:br>
            <a:endParaRPr lang="sr-Cyrl-RS" sz="3600" dirty="0"/>
          </a:p>
        </p:txBody>
      </p:sp>
      <p:sp>
        <p:nvSpPr>
          <p:cNvPr id="3" name="Content Placeholder 2"/>
          <p:cNvSpPr>
            <a:spLocks noGrp="1"/>
          </p:cNvSpPr>
          <p:nvPr>
            <p:ph idx="1"/>
          </p:nvPr>
        </p:nvSpPr>
        <p:spPr>
          <a:xfrm>
            <a:off x="395536" y="1628800"/>
            <a:ext cx="8229600" cy="4525963"/>
          </a:xfrm>
        </p:spPr>
        <p:txBody>
          <a:bodyPr>
            <a:normAutofit fontScale="77500" lnSpcReduction="20000"/>
          </a:bodyPr>
          <a:lstStyle/>
          <a:p>
            <a:r>
              <a:rPr lang="en-US" sz="3100" dirty="0">
                <a:latin typeface="Garamond" pitchFamily="18" charset="0"/>
              </a:rPr>
              <a:t>Јавни болнички сектор је релативно јак, али потреба за модернизацијом је значајна. Постоје дуге листе чекања за поједине услуге и могућности искоришћавања приватног сектора приликом овог проблема такође нису искоришћене на најбољи начин: Приступ здравственој заштити није довољно регулисан и интеграција у систему на различитом нивоу пружања услуге не постоји. Систем треба да се развија у ефикаснијем смеру, тако да пацијент увек буде у </a:t>
            </a:r>
            <a:r>
              <a:rPr lang="en-US" sz="3100" dirty="0" smtClean="0">
                <a:latin typeface="Garamond" pitchFamily="18" charset="0"/>
              </a:rPr>
              <a:t>фокусу</a:t>
            </a:r>
          </a:p>
          <a:p>
            <a:endParaRPr lang="en-US" sz="3100" dirty="0">
              <a:latin typeface="Garamond" pitchFamily="18" charset="0"/>
            </a:endParaRPr>
          </a:p>
          <a:p>
            <a:r>
              <a:rPr lang="en-US" sz="3100" dirty="0">
                <a:latin typeface="Garamond" pitchFamily="18" charset="0"/>
              </a:rPr>
              <a:t>Низак ниво превентивних у поређењу са куративним здравственим услугама има негативан утицај на финансијску одрживост целокупног здравственог система</a:t>
            </a:r>
          </a:p>
          <a:p>
            <a:endParaRPr lang="en-US" dirty="0">
              <a:latin typeface="Garamond" pitchFamily="18" charset="0"/>
            </a:endParaRPr>
          </a:p>
        </p:txBody>
      </p:sp>
    </p:spTree>
    <p:extLst>
      <p:ext uri="{BB962C8B-B14F-4D97-AF65-F5344CB8AC3E}">
        <p14:creationId xmlns:p14="http://schemas.microsoft.com/office/powerpoint/2010/main" val="177814359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latin typeface="Garamond" pitchFamily="18" charset="0"/>
              </a:rPr>
              <a:t> </a:t>
            </a:r>
            <a:r>
              <a:rPr lang="sr-Cyrl-CS" sz="3600" dirty="0" smtClean="0">
                <a:latin typeface="Garamond" pitchFamily="18" charset="0"/>
              </a:rPr>
              <a:t>Српски систем здравствене заштите није финансијски одржив на дуге стазе</a:t>
            </a:r>
            <a:r>
              <a:rPr lang="en-US" sz="3600" dirty="0"/>
              <a:t/>
            </a:r>
            <a:br>
              <a:rPr lang="en-US" sz="3600" dirty="0"/>
            </a:br>
            <a:endParaRPr lang="sr-Cyrl-RS" sz="3600" dirty="0"/>
          </a:p>
        </p:txBody>
      </p:sp>
      <p:sp>
        <p:nvSpPr>
          <p:cNvPr id="3" name="Content Placeholder 2"/>
          <p:cNvSpPr>
            <a:spLocks noGrp="1"/>
          </p:cNvSpPr>
          <p:nvPr>
            <p:ph idx="1"/>
          </p:nvPr>
        </p:nvSpPr>
        <p:spPr>
          <a:xfrm>
            <a:off x="395536" y="1628800"/>
            <a:ext cx="8229600" cy="4525963"/>
          </a:xfrm>
        </p:spPr>
        <p:txBody>
          <a:bodyPr>
            <a:normAutofit fontScale="85000" lnSpcReduction="10000"/>
          </a:bodyPr>
          <a:lstStyle/>
          <a:p>
            <a:r>
              <a:rPr lang="en-US" sz="3100" dirty="0">
                <a:latin typeface="Garamond" pitchFamily="18" charset="0"/>
              </a:rPr>
              <a:t>Ниска стопа рефундације нових иновативних лекова у поређењу са упоредивим земљама ЕУ</a:t>
            </a:r>
          </a:p>
          <a:p>
            <a:r>
              <a:rPr lang="en-US" sz="3100" dirty="0">
                <a:latin typeface="Garamond" pitchFamily="18" charset="0"/>
              </a:rPr>
              <a:t>Проток информација о пацијентима кроз систем је лош. </a:t>
            </a:r>
            <a:r>
              <a:rPr lang="en-US" sz="3100" dirty="0" smtClean="0">
                <a:latin typeface="Garamond" pitchFamily="18" charset="0"/>
              </a:rPr>
              <a:t>Потпуно </a:t>
            </a:r>
            <a:r>
              <a:rPr lang="en-US" sz="3100" dirty="0">
                <a:latin typeface="Garamond" pitchFamily="18" charset="0"/>
              </a:rPr>
              <a:t>непостојање сарадње и размене информација између приватних и јавних институција</a:t>
            </a:r>
          </a:p>
          <a:p>
            <a:r>
              <a:rPr lang="en-US" sz="3100" dirty="0">
                <a:latin typeface="Garamond" pitchFamily="18" charset="0"/>
              </a:rPr>
              <a:t>Низак ниво имплементације и коришћења информационих и комуникационих технологија у свим здравственим установама, а посебно у јавном сектору</a:t>
            </a:r>
          </a:p>
          <a:p>
            <a:r>
              <a:rPr lang="en-US" sz="3100" dirty="0">
                <a:latin typeface="Garamond" pitchFamily="18" charset="0"/>
              </a:rPr>
              <a:t>Неравномеран квалитет пружених услуга између приватних и јавних здравствених установа</a:t>
            </a:r>
          </a:p>
          <a:p>
            <a:endParaRPr lang="en-US" dirty="0">
              <a:latin typeface="Garamond" pitchFamily="18" charset="0"/>
            </a:endParaRPr>
          </a:p>
        </p:txBody>
      </p:sp>
    </p:spTree>
    <p:extLst>
      <p:ext uri="{BB962C8B-B14F-4D97-AF65-F5344CB8AC3E}">
        <p14:creationId xmlns:p14="http://schemas.microsoft.com/office/powerpoint/2010/main" val="1476888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800" b="1" dirty="0">
                <a:latin typeface="Garamond" pitchFamily="18" charset="0"/>
              </a:rPr>
              <a:t>ЗДРАВСТВЕН</a:t>
            </a:r>
            <a:r>
              <a:rPr lang="en-US" sz="2800" b="1" dirty="0">
                <a:latin typeface="Garamond" pitchFamily="18" charset="0"/>
              </a:rPr>
              <a:t>A </a:t>
            </a:r>
            <a:r>
              <a:rPr lang="ru-RU" sz="2800" b="1" dirty="0">
                <a:latin typeface="Garamond" pitchFamily="18" charset="0"/>
              </a:rPr>
              <a:t>ЕКОНОМИ</a:t>
            </a:r>
            <a:r>
              <a:rPr lang="en-US" sz="2800" b="1" dirty="0">
                <a:latin typeface="Garamond" pitchFamily="18" charset="0"/>
              </a:rPr>
              <a:t>JA</a:t>
            </a:r>
            <a:r>
              <a:rPr lang="ru-RU" sz="2800" b="1" dirty="0">
                <a:latin typeface="Garamond" pitchFamily="18" charset="0"/>
              </a:rPr>
              <a:t> КАО НАУЧНА ДИСЦИПЛИНА</a:t>
            </a:r>
            <a:r>
              <a:rPr lang="en-US" sz="2800" b="1" dirty="0">
                <a:latin typeface="Garamond" pitchFamily="18" charset="0"/>
              </a:rPr>
              <a:t> - </a:t>
            </a:r>
            <a:r>
              <a:rPr lang="sr-Cyrl-BA" sz="2800" b="1" dirty="0">
                <a:latin typeface="Garamond" pitchFamily="18" charset="0"/>
              </a:rPr>
              <a:t>историјат</a:t>
            </a:r>
            <a:endParaRPr lang="sr-Cyrl-RS" sz="2800" dirty="0"/>
          </a:p>
        </p:txBody>
      </p:sp>
      <p:sp>
        <p:nvSpPr>
          <p:cNvPr id="3" name="Content Placeholder 2"/>
          <p:cNvSpPr>
            <a:spLocks noGrp="1"/>
          </p:cNvSpPr>
          <p:nvPr>
            <p:ph idx="1"/>
          </p:nvPr>
        </p:nvSpPr>
        <p:spPr>
          <a:xfrm>
            <a:off x="457200" y="1600200"/>
            <a:ext cx="8229600" cy="5069160"/>
          </a:xfrm>
        </p:spPr>
        <p:txBody>
          <a:bodyPr>
            <a:normAutofit/>
          </a:bodyPr>
          <a:lstStyle/>
          <a:p>
            <a:r>
              <a:rPr lang="sr-Cyrl-RS" sz="2400" dirty="0">
                <a:latin typeface="Garamond" pitchFamily="18" charset="0"/>
              </a:rPr>
              <a:t>у предратном периоду, касних двадесетих година </a:t>
            </a:r>
            <a:r>
              <a:rPr lang="en-US" sz="2400" dirty="0">
                <a:latin typeface="Garamond" pitchFamily="18" charset="0"/>
              </a:rPr>
              <a:t>XX </a:t>
            </a:r>
            <a:r>
              <a:rPr lang="sr-Cyrl-RS" sz="2400" dirty="0">
                <a:latin typeface="Garamond" pitchFamily="18" charset="0"/>
              </a:rPr>
              <a:t>века, у радовима Милтона Фридмана у САД, појављују прве стидљиве примене принципа економске теорије у здравству. </a:t>
            </a:r>
            <a:endParaRPr lang="sr-Cyrl-RS" sz="2400" dirty="0" smtClean="0">
              <a:latin typeface="Garamond" pitchFamily="18" charset="0"/>
            </a:endParaRPr>
          </a:p>
          <a:p>
            <a:endParaRPr lang="sr-Cyrl-RS" sz="2400" dirty="0" smtClean="0">
              <a:latin typeface="Garamond" pitchFamily="18" charset="0"/>
            </a:endParaRPr>
          </a:p>
          <a:p>
            <a:r>
              <a:rPr lang="sr-Cyrl-RS" sz="2400" dirty="0">
                <a:latin typeface="Garamond" pitchFamily="18" charset="0"/>
              </a:rPr>
              <a:t>први озбиљан развој ове међудисциплинарне науке започиње </a:t>
            </a:r>
            <a:r>
              <a:rPr lang="sr-Cyrl-RS" sz="2400" dirty="0" smtClean="0">
                <a:latin typeface="Garamond" pitchFamily="18" charset="0"/>
              </a:rPr>
              <a:t>педесетих </a:t>
            </a:r>
            <a:r>
              <a:rPr lang="sr-Cyrl-RS" sz="2400" dirty="0">
                <a:latin typeface="Garamond" pitchFamily="18" charset="0"/>
              </a:rPr>
              <a:t>година </a:t>
            </a:r>
            <a:r>
              <a:rPr lang="en-US" sz="2400" dirty="0">
                <a:latin typeface="Garamond" pitchFamily="18" charset="0"/>
              </a:rPr>
              <a:t>XX </a:t>
            </a:r>
            <a:r>
              <a:rPr lang="sr-Cyrl-RS" sz="2400" dirty="0">
                <a:latin typeface="Garamond" pitchFamily="18" charset="0"/>
              </a:rPr>
              <a:t>века, такоође у САД, објављеним радом Селме Мушкин из 1958 насловљеним </a:t>
            </a:r>
            <a:r>
              <a:rPr lang="sr-Cyrl-RS" sz="2400" b="1" dirty="0">
                <a:latin typeface="Garamond" pitchFamily="18" charset="0"/>
              </a:rPr>
              <a:t>„Ка дефиницији здравствене економије“</a:t>
            </a:r>
            <a:r>
              <a:rPr lang="sr-Cyrl-RS" sz="2400" dirty="0">
                <a:latin typeface="Garamond" pitchFamily="18" charset="0"/>
              </a:rPr>
              <a:t>. Њен наредна запажена публикација из 1962 насловљена „Здравље ка улагање“ представља пионирско разматрање данас добро познате чињенице да улагање у здравље и образовање има дугорочне ефекте на појединца и заједницу који се исплаћују у будућности </a:t>
            </a:r>
            <a:endParaRPr lang="sr-Cyrl-RS" sz="2400" dirty="0" smtClean="0">
              <a:latin typeface="Garamond" pitchFamily="18" charset="0"/>
            </a:endParaRPr>
          </a:p>
        </p:txBody>
      </p:sp>
    </p:spTree>
    <p:extLst>
      <p:ext uri="{BB962C8B-B14F-4D97-AF65-F5344CB8AC3E}">
        <p14:creationId xmlns:p14="http://schemas.microsoft.com/office/powerpoint/2010/main" val="16302206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latin typeface="Garamond" pitchFamily="18" charset="0"/>
              </a:rPr>
              <a:t>Литература</a:t>
            </a:r>
            <a:endParaRPr lang="sr-Cyrl-RS" dirty="0">
              <a:latin typeface="Garamond" pitchFamily="18" charset="0"/>
            </a:endParaRPr>
          </a:p>
        </p:txBody>
      </p:sp>
      <p:sp>
        <p:nvSpPr>
          <p:cNvPr id="3" name="Content Placeholder 2"/>
          <p:cNvSpPr>
            <a:spLocks noGrp="1"/>
          </p:cNvSpPr>
          <p:nvPr>
            <p:ph idx="1"/>
          </p:nvPr>
        </p:nvSpPr>
        <p:spPr/>
        <p:txBody>
          <a:bodyPr>
            <a:normAutofit/>
          </a:bodyPr>
          <a:lstStyle/>
          <a:p>
            <a:r>
              <a:rPr lang="fr-FR" sz="2400" dirty="0">
                <a:latin typeface="Garamond" pitchFamily="18" charset="0"/>
              </a:rPr>
              <a:t>”Здравствена Економија са Фармакоекономијом за студенте Медицинских Наука” , Уредник Проф др Михајло Јаковљевић,  ISBN </a:t>
            </a:r>
            <a:r>
              <a:rPr lang="fr-FR" sz="2400" dirty="0" smtClean="0">
                <a:latin typeface="Garamond" pitchFamily="18" charset="0"/>
              </a:rPr>
              <a:t>978-86-7760-082-2</a:t>
            </a:r>
            <a:r>
              <a:rPr lang="sr-Cyrl-BA" sz="2400" dirty="0">
                <a:latin typeface="Garamond" pitchFamily="18" charset="0"/>
              </a:rPr>
              <a:t> </a:t>
            </a:r>
            <a:r>
              <a:rPr lang="fr-FR" sz="2400" dirty="0" smtClean="0">
                <a:latin typeface="Garamond" pitchFamily="18" charset="0"/>
              </a:rPr>
              <a:t>Издавач </a:t>
            </a:r>
            <a:r>
              <a:rPr lang="fr-FR" sz="2400" dirty="0">
                <a:latin typeface="Garamond" pitchFamily="18" charset="0"/>
              </a:rPr>
              <a:t>: Faculty of Medical Sciences University of Kragujevac, Serbia 2014 *( COBISS.SR-ID 207514636</a:t>
            </a:r>
            <a:r>
              <a:rPr lang="fr-FR" sz="2400" dirty="0" smtClean="0">
                <a:latin typeface="Garamond" pitchFamily="18" charset="0"/>
              </a:rPr>
              <a:t>)</a:t>
            </a:r>
            <a:endParaRPr lang="sr-Cyrl-RS" sz="2400" dirty="0">
              <a:latin typeface="Garamond" pitchFamily="18" charset="0"/>
            </a:endParaRPr>
          </a:p>
        </p:txBody>
      </p:sp>
    </p:spTree>
    <p:extLst>
      <p:ext uri="{BB962C8B-B14F-4D97-AF65-F5344CB8AC3E}">
        <p14:creationId xmlns:p14="http://schemas.microsoft.com/office/powerpoint/2010/main" val="3938586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400" b="1" dirty="0">
                <a:latin typeface="Garamond" pitchFamily="18" charset="0"/>
              </a:rPr>
              <a:t>ЗДРАВСТВЕН</a:t>
            </a:r>
            <a:r>
              <a:rPr lang="en-US" sz="2400" b="1" dirty="0">
                <a:latin typeface="Garamond" pitchFamily="18" charset="0"/>
              </a:rPr>
              <a:t>A </a:t>
            </a:r>
            <a:r>
              <a:rPr lang="ru-RU" sz="2400" b="1" dirty="0">
                <a:latin typeface="Garamond" pitchFamily="18" charset="0"/>
              </a:rPr>
              <a:t>ЕКОНОМИ</a:t>
            </a:r>
            <a:r>
              <a:rPr lang="en-US" sz="2400" b="1" dirty="0">
                <a:latin typeface="Garamond" pitchFamily="18" charset="0"/>
              </a:rPr>
              <a:t>JA</a:t>
            </a:r>
            <a:r>
              <a:rPr lang="ru-RU" sz="2400" b="1" dirty="0">
                <a:latin typeface="Garamond" pitchFamily="18" charset="0"/>
              </a:rPr>
              <a:t> КАО НАУЧНА ДИСЦИПЛИНА</a:t>
            </a:r>
            <a:r>
              <a:rPr lang="en-US" sz="2400" b="1" dirty="0">
                <a:latin typeface="Garamond" pitchFamily="18" charset="0"/>
              </a:rPr>
              <a:t> - </a:t>
            </a:r>
            <a:r>
              <a:rPr lang="sr-Cyrl-BA" sz="2400" b="1" dirty="0">
                <a:latin typeface="Garamond" pitchFamily="18" charset="0"/>
              </a:rPr>
              <a:t>историјат</a:t>
            </a:r>
            <a:endParaRPr lang="sr-Cyrl-RS" sz="2400" dirty="0"/>
          </a:p>
        </p:txBody>
      </p:sp>
      <p:sp>
        <p:nvSpPr>
          <p:cNvPr id="3" name="Content Placeholder 2"/>
          <p:cNvSpPr>
            <a:spLocks noGrp="1"/>
          </p:cNvSpPr>
          <p:nvPr>
            <p:ph idx="1"/>
          </p:nvPr>
        </p:nvSpPr>
        <p:spPr>
          <a:xfrm>
            <a:off x="323528" y="1556792"/>
            <a:ext cx="8229600" cy="4896544"/>
          </a:xfrm>
        </p:spPr>
        <p:txBody>
          <a:bodyPr>
            <a:normAutofit/>
          </a:bodyPr>
          <a:lstStyle/>
          <a:p>
            <a:r>
              <a:rPr lang="sr-Cyrl-RS" sz="2400" dirty="0">
                <a:latin typeface="Garamond" pitchFamily="18" charset="0"/>
              </a:rPr>
              <a:t>Много година касније,1972 еминентни предавач Америчког Националног Бироа за Економска Истраживања (НБЕР) Јеврејског порекла, </a:t>
            </a:r>
            <a:r>
              <a:rPr lang="sr-Cyrl-RS" sz="2400" b="1" dirty="0">
                <a:latin typeface="Garamond" pitchFamily="18" charset="0"/>
              </a:rPr>
              <a:t>Мајкл Гросман </a:t>
            </a:r>
            <a:r>
              <a:rPr lang="sr-Cyrl-RS" sz="2400" dirty="0">
                <a:latin typeface="Garamond" pitchFamily="18" charset="0"/>
              </a:rPr>
              <a:t>стиче светску славу развојем ове тезе до теорије „људског капитала“. Иначе поменути приступ је данас једна од две стандардне методе за процену индиректних трошкова изгубљене продуктивности и апсентизма у хуманим болестима. </a:t>
            </a:r>
            <a:endParaRPr lang="sr-Cyrl-RS" sz="2400" dirty="0" smtClean="0">
              <a:latin typeface="Garamond" pitchFamily="18" charset="0"/>
            </a:endParaRPr>
          </a:p>
          <a:p>
            <a:endParaRPr lang="sr-Cyrl-RS" sz="2400" dirty="0" smtClean="0">
              <a:latin typeface="Garamond" pitchFamily="18" charset="0"/>
            </a:endParaRPr>
          </a:p>
          <a:p>
            <a:r>
              <a:rPr lang="sr-Cyrl-RS" sz="2400" dirty="0">
                <a:latin typeface="Garamond" pitchFamily="18" charset="0"/>
              </a:rPr>
              <a:t>Свакако незаобилазна фигура ране здравствене економије је Амерички нобеловац </a:t>
            </a:r>
            <a:r>
              <a:rPr lang="sr-Cyrl-RS" sz="2400" b="1" dirty="0">
                <a:latin typeface="Garamond" pitchFamily="18" charset="0"/>
              </a:rPr>
              <a:t>Кенет Ероу</a:t>
            </a:r>
            <a:r>
              <a:rPr lang="sr-Cyrl-RS" sz="2400" dirty="0">
                <a:latin typeface="Garamond" pitchFamily="18" charset="0"/>
              </a:rPr>
              <a:t>, један од отаца неокласичне економске теорије уопште</a:t>
            </a:r>
            <a:r>
              <a:rPr lang="sr-Cyrl-RS" sz="2400" dirty="0" smtClean="0">
                <a:latin typeface="Garamond" pitchFamily="18" charset="0"/>
              </a:rPr>
              <a:t>.</a:t>
            </a:r>
          </a:p>
          <a:p>
            <a:endParaRPr lang="sr-Cyrl-RS" sz="2400" dirty="0" smtClean="0">
              <a:latin typeface="Garamond" pitchFamily="18" charset="0"/>
            </a:endParaRPr>
          </a:p>
        </p:txBody>
      </p:sp>
    </p:spTree>
    <p:extLst>
      <p:ext uri="{BB962C8B-B14F-4D97-AF65-F5344CB8AC3E}">
        <p14:creationId xmlns:p14="http://schemas.microsoft.com/office/powerpoint/2010/main" val="501735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5189</Words>
  <Application>Microsoft Office PowerPoint</Application>
  <PresentationFormat>On-screen Show (4:3)</PresentationFormat>
  <Paragraphs>631</Paragraphs>
  <Slides>80</Slides>
  <Notes>20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80</vt:i4>
      </vt:variant>
    </vt:vector>
  </HeadingPairs>
  <TitlesOfParts>
    <vt:vector size="84" baseType="lpstr">
      <vt:lpstr>Office Theme</vt:lpstr>
      <vt:lpstr>1_Office Theme</vt:lpstr>
      <vt:lpstr>2_Office Theme</vt:lpstr>
      <vt:lpstr>Document</vt:lpstr>
      <vt:lpstr>PowerPoint Presentation</vt:lpstr>
      <vt:lpstr>ЕКОНОМИЈА - дескрипција</vt:lpstr>
      <vt:lpstr>  ЕКОНОМИЈА - дефиниција </vt:lpstr>
      <vt:lpstr>ЕКОНОМИЈА СЕ ОДНОСИ НА ИЗБОРЕ!!!!</vt:lpstr>
      <vt:lpstr>Поглед на свет економисте...</vt:lpstr>
      <vt:lpstr>Дефиниција здравља</vt:lpstr>
      <vt:lpstr>ЗДРАВСТВЕНA ЕКОНОМИJA КАО НАУЧНА ДИСЦИПЛИНА - историјат</vt:lpstr>
      <vt:lpstr>ЗДРАВСТВЕНA ЕКОНОМИJA КАО НАУЧНА ДИСЦИПЛИНА - историјат</vt:lpstr>
      <vt:lpstr>ЗДРАВСТВЕНA ЕКОНОМИJA КАО НАУЧНА ДИСЦИПЛИНА - историјат</vt:lpstr>
      <vt:lpstr>ЗДРАВСТВЕНA ЕКОНОМИJA КАО НАУЧНА ДИСЦИПЛИНА - историјат</vt:lpstr>
      <vt:lpstr>PowerPoint Presentation</vt:lpstr>
      <vt:lpstr>Здравствена економија</vt:lpstr>
      <vt:lpstr>Здравствена економија - дефиниција</vt:lpstr>
      <vt:lpstr>Структура здравствене економије као дисциплине (Prema Williamsu)</vt:lpstr>
      <vt:lpstr>Здравствена економија</vt:lpstr>
      <vt:lpstr>Здравствена економија се односи на:  </vt:lpstr>
      <vt:lpstr>Здравствена економија се односи на:</vt:lpstr>
      <vt:lpstr>ЗАШТО ЈЕ ВАЖНА  ЗДРАВСТВЕНА ЕKОНОМИјА?</vt:lpstr>
      <vt:lpstr>ПРЕДМЕТ ИЗУЧАВАЊА</vt:lpstr>
      <vt:lpstr>Садржај здравствене економије</vt:lpstr>
      <vt:lpstr>ГЛАВНА ПОДРУЧЈА ИСТРАЖИВАЊА</vt:lpstr>
      <vt:lpstr>PowerPoint Presentation</vt:lpstr>
      <vt:lpstr>PowerPoint Presentation</vt:lpstr>
      <vt:lpstr>   4. Трошкови у здравственој заштити  </vt:lpstr>
      <vt:lpstr>5. Механизми плаћања у здравству</vt:lpstr>
      <vt:lpstr>6. Промет лекова</vt:lpstr>
      <vt:lpstr>7. Оцењивање здравствених програма и пројеката</vt:lpstr>
      <vt:lpstr>PowerPoint Presentation</vt:lpstr>
      <vt:lpstr>ШТА СУ ЕKОНОМСKЕ  KАРАKТЕРИСТИKЕ ЗДРАВСТВЕНОГ  СЕKТОРА?</vt:lpstr>
      <vt:lpstr>ЕKОНОМСKЕ  KАРАKТЕРИСТИKЕ ЗДРАВСТВЕНОГ  СЕKТОРА</vt:lpstr>
      <vt:lpstr> Успостављање приритета у здравственом систему и такмичење са другим друштвеним подсистемима за финансијска средства! </vt:lpstr>
      <vt:lpstr>Здравствене услуге имају значајне спољне ефекте (екстерналије)</vt:lpstr>
      <vt:lpstr>Одлука појединца о врсти услуге и третмана опада са тежином болести</vt:lpstr>
      <vt:lpstr>  Здравствени систем је  радно интензиван, оргранизован на непрофитној основи  </vt:lpstr>
      <vt:lpstr>ЕKОНОМСKИ ОДНОСИ У СИСТЕМУ ЗДРАВСТВЕНЕ ЗАШТИТЕ</vt:lpstr>
      <vt:lpstr>ДАKЛЕ, ЗДРАВСТВЕНИ ЕKОНОМИСТА:</vt:lpstr>
      <vt:lpstr>Kолико пара би требало издвојити за финансирање здравствене заштите становника?</vt:lpstr>
      <vt:lpstr>PowerPoint Presentation</vt:lpstr>
      <vt:lpstr>Неизвесност будућих здравствених потреба</vt:lpstr>
      <vt:lpstr>PowerPoint Presentation</vt:lpstr>
      <vt:lpstr>Асиметрична информисаност</vt:lpstr>
      <vt:lpstr>PowerPoint Presentation</vt:lpstr>
      <vt:lpstr>Екстерни ефекти</vt:lpstr>
      <vt:lpstr>PowerPoint Presentation</vt:lpstr>
      <vt:lpstr>Интерперсонални однос лекар-пацијент</vt:lpstr>
      <vt:lpstr>PowerPoint Presentation</vt:lpstr>
      <vt:lpstr>Здравствени систем и економски систем</vt:lpstr>
      <vt:lpstr>Економске неједнакости и здравље</vt:lpstr>
      <vt:lpstr>PowerPoint Presentation</vt:lpstr>
      <vt:lpstr>PowerPoint Presentation</vt:lpstr>
      <vt:lpstr>PowerPoint Presentation</vt:lpstr>
      <vt:lpstr>PowerPoint Presentation</vt:lpstr>
      <vt:lpstr>Однос између здравља и економског развоја</vt:lpstr>
      <vt:lpstr>Однос између здравља, богатства  и здравствених система</vt:lpstr>
      <vt:lpstr>Однос између макроекономских и здравствених показатеља</vt:lpstr>
      <vt:lpstr>PowerPoint Presentation</vt:lpstr>
      <vt:lpstr>PowerPoint Presentation</vt:lpstr>
      <vt:lpstr>ЕВАЛУАЦИЈА</vt:lpstr>
      <vt:lpstr>ЗАШТО ЕВАЛУИРАМО?</vt:lpstr>
      <vt:lpstr>ЕКОНОМСКА ЕВАЛУАЦИЈА</vt:lpstr>
      <vt:lpstr>ЕКОНОМСКА ЕВАЛУАЦИЈА</vt:lpstr>
      <vt:lpstr>ОСНОВНА ТЕРМИНОЛОГИЈА</vt:lpstr>
      <vt:lpstr>ОСНОВНА ТЕРМИНОЛОГИЈА</vt:lpstr>
      <vt:lpstr>ЧЕМУ СЛУЖИ ЕКОНОМСКА ЕВАЛУАЦИЈА У ЗДРАВСТВУ</vt:lpstr>
      <vt:lpstr>КАРАКТЕРИСТИКЕ ЕКОНОМСКИХ ЕВАЛУАЦИЈА</vt:lpstr>
      <vt:lpstr>КОМПОНЕНТЕ ЕКОНОМСКЕ ЕВАЛУАЦИЈЕ</vt:lpstr>
      <vt:lpstr>ШТА УКЉУЧУЈЕ ЕКОНОМСКА ЕВАЛУАЦИЈА?</vt:lpstr>
      <vt:lpstr>Економска евалуација</vt:lpstr>
      <vt:lpstr>Различите карактеристике економске евалуације здравствене заштите </vt:lpstr>
      <vt:lpstr>ТИПОВИ ПАРЦИЈАЛНЕ ЕКОНОМСКЕ ЕВАЛУАЦИЈЕ</vt:lpstr>
      <vt:lpstr>ПОТПУНЕ ЕКОНОМСКЕ ЕВАЛУАЦИЈЕ</vt:lpstr>
      <vt:lpstr>ВРСТЕ ЕКОНОМСКЕ ЕВАЛУАЦИЈЕ </vt:lpstr>
      <vt:lpstr>Типови анализе трошкова у здравственој заштити</vt:lpstr>
      <vt:lpstr>PowerPoint Presentation</vt:lpstr>
      <vt:lpstr>PowerPoint Presentation</vt:lpstr>
      <vt:lpstr>  Српски систем здравствене заштите није финансијски одржив на дуге стазе </vt:lpstr>
      <vt:lpstr>  Српски систем здравствене заштите није финансијски одржив на дуге стазе </vt:lpstr>
      <vt:lpstr>  Српски систем здравствене заштите није финансијски одржив на дуге стазе </vt:lpstr>
      <vt:lpstr>  Српски систем здравствене заштите није финансијски одржив на дуге стазе </vt:lpstr>
      <vt:lpstr>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Ceca</dc:creator>
  <cp:lastModifiedBy>Ceca</cp:lastModifiedBy>
  <cp:revision>38</cp:revision>
  <dcterms:created xsi:type="dcterms:W3CDTF">2020-03-26T10:25:28Z</dcterms:created>
  <dcterms:modified xsi:type="dcterms:W3CDTF">2020-04-03T07:40:54Z</dcterms:modified>
</cp:coreProperties>
</file>